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9" r:id="rId3"/>
    <p:sldId id="313" r:id="rId4"/>
    <p:sldId id="260" r:id="rId5"/>
    <p:sldId id="289" r:id="rId6"/>
    <p:sldId id="285" r:id="rId7"/>
    <p:sldId id="293" r:id="rId8"/>
    <p:sldId id="317" r:id="rId9"/>
    <p:sldId id="314" r:id="rId10"/>
    <p:sldId id="274" r:id="rId11"/>
    <p:sldId id="315" r:id="rId12"/>
    <p:sldId id="296" r:id="rId13"/>
    <p:sldId id="297" r:id="rId14"/>
    <p:sldId id="300" r:id="rId15"/>
    <p:sldId id="301" r:id="rId16"/>
    <p:sldId id="302" r:id="rId17"/>
    <p:sldId id="303" r:id="rId18"/>
    <p:sldId id="304" r:id="rId19"/>
    <p:sldId id="306" r:id="rId20"/>
    <p:sldId id="307" r:id="rId21"/>
    <p:sldId id="318" r:id="rId22"/>
    <p:sldId id="316" r:id="rId23"/>
    <p:sldId id="308" r:id="rId24"/>
    <p:sldId id="309" r:id="rId25"/>
    <p:sldId id="310" r:id="rId26"/>
    <p:sldId id="311" r:id="rId27"/>
    <p:sldId id="312" r:id="rId28"/>
    <p:sldId id="288" r:id="rId29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32"/>
      <p:bold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Trebuchet MS" panose="020B0703020202090204" pitchFamily="34" charset="0"/>
      <p:regular r:id="rId38"/>
      <p:bold r:id="rId39"/>
      <p:italic r:id="rId40"/>
    </p:embeddedFont>
  </p:embeddedFont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4">
          <p15:clr>
            <a:srgbClr val="A4A3A4"/>
          </p15:clr>
        </p15:guide>
        <p15:guide id="2" orient="horz" pos="1427">
          <p15:clr>
            <a:srgbClr val="A4A3A4"/>
          </p15:clr>
        </p15:guide>
        <p15:guide id="3" pos="31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5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548B"/>
    <a:srgbClr val="B3C7D5"/>
    <a:srgbClr val="395B97"/>
    <a:srgbClr val="97B2C5"/>
    <a:srgbClr val="8EACC0"/>
    <a:srgbClr val="2D4777"/>
    <a:srgbClr val="D5D5D5"/>
    <a:srgbClr val="F7F7F7"/>
    <a:srgbClr val="F9B201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43" autoAdjust="0"/>
    <p:restoredTop sz="94660"/>
  </p:normalViewPr>
  <p:slideViewPr>
    <p:cSldViewPr snapToGrid="0">
      <p:cViewPr varScale="1">
        <p:scale>
          <a:sx n="200" d="100"/>
          <a:sy n="200" d="100"/>
        </p:scale>
        <p:origin x="176" y="312"/>
      </p:cViewPr>
      <p:guideLst>
        <p:guide orient="horz" pos="2144"/>
        <p:guide orient="horz" pos="1427"/>
        <p:guide pos="311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888" y="-72"/>
      </p:cViewPr>
      <p:guideLst>
        <p:guide orient="horz" pos="2880"/>
        <p:guide pos="215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0714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6858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864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781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152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8443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764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957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494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064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926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636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476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2980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7405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765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9514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119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219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298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495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4"/>
            <a:ext cx="7886700" cy="43588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zuser;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512539" y="395919"/>
            <a:ext cx="8118922" cy="4351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8096036" y="4133232"/>
            <a:ext cx="1051608" cy="1010268"/>
            <a:chOff x="8096036" y="4133232"/>
            <a:chExt cx="1051608" cy="1010268"/>
          </a:xfrm>
        </p:grpSpPr>
        <p:sp>
          <p:nvSpPr>
            <p:cNvPr id="6" name="任意多边形 5"/>
            <p:cNvSpPr/>
            <p:nvPr/>
          </p:nvSpPr>
          <p:spPr>
            <a:xfrm>
              <a:off x="8100768" y="4135225"/>
              <a:ext cx="1046876" cy="1005087"/>
            </a:xfrm>
            <a:custGeom>
              <a:avLst/>
              <a:gdLst>
                <a:gd name="connsiteX0" fmla="*/ 1038263 w 1038263"/>
                <a:gd name="connsiteY0" fmla="*/ 0 h 990903"/>
                <a:gd name="connsiteX1" fmla="*/ 1038263 w 1038263"/>
                <a:gd name="connsiteY1" fmla="*/ 990903 h 990903"/>
                <a:gd name="connsiteX2" fmla="*/ 0 w 1038263"/>
                <a:gd name="connsiteY2" fmla="*/ 990903 h 990903"/>
                <a:gd name="connsiteX3" fmla="*/ 265941 w 1038263"/>
                <a:gd name="connsiteY3" fmla="*/ 812395 h 990903"/>
                <a:gd name="connsiteX4" fmla="*/ 772322 w 1038263"/>
                <a:gd name="connsiteY4" fmla="*/ 349730 h 990903"/>
                <a:gd name="connsiteX5" fmla="*/ 965402 w 1038263"/>
                <a:gd name="connsiteY5" fmla="*/ 138435 h 990903"/>
                <a:gd name="connsiteX6" fmla="*/ 1038263 w 1038263"/>
                <a:gd name="connsiteY6" fmla="*/ 0 h 99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8263" h="990903">
                  <a:moveTo>
                    <a:pt x="1038263" y="0"/>
                  </a:moveTo>
                  <a:lnTo>
                    <a:pt x="1038263" y="990903"/>
                  </a:lnTo>
                  <a:lnTo>
                    <a:pt x="0" y="990903"/>
                  </a:lnTo>
                  <a:lnTo>
                    <a:pt x="265941" y="812395"/>
                  </a:lnTo>
                  <a:lnTo>
                    <a:pt x="772322" y="349730"/>
                  </a:lnTo>
                  <a:lnTo>
                    <a:pt x="965402" y="138435"/>
                  </a:lnTo>
                  <a:lnTo>
                    <a:pt x="1038263" y="0"/>
                  </a:lnTo>
                  <a:close/>
                </a:path>
              </a:pathLst>
            </a:custGeom>
            <a:solidFill>
              <a:srgbClr val="97B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8096036" y="4133232"/>
              <a:ext cx="1047964" cy="1010268"/>
            </a:xfrm>
            <a:custGeom>
              <a:avLst/>
              <a:gdLst>
                <a:gd name="connsiteX0" fmla="*/ 482778 w 482778"/>
                <a:gd name="connsiteY0" fmla="*/ 9592 h 629849"/>
                <a:gd name="connsiteX1" fmla="*/ 482778 w 482778"/>
                <a:gd name="connsiteY1" fmla="*/ 629849 h 629849"/>
                <a:gd name="connsiteX2" fmla="*/ 0 w 482778"/>
                <a:gd name="connsiteY2" fmla="*/ 629849 h 629849"/>
                <a:gd name="connsiteX3" fmla="*/ 0 w 482778"/>
                <a:gd name="connsiteY3" fmla="*/ 0 h 629849"/>
                <a:gd name="connsiteX4" fmla="*/ 482778 w 482778"/>
                <a:gd name="connsiteY4" fmla="*/ 9592 h 629849"/>
                <a:gd name="connsiteX0-1" fmla="*/ 482778 w 482778"/>
                <a:gd name="connsiteY0-2" fmla="*/ 0 h 620257"/>
                <a:gd name="connsiteX1-3" fmla="*/ 482778 w 482778"/>
                <a:gd name="connsiteY1-4" fmla="*/ 620257 h 620257"/>
                <a:gd name="connsiteX2-5" fmla="*/ 0 w 482778"/>
                <a:gd name="connsiteY2-6" fmla="*/ 620257 h 620257"/>
                <a:gd name="connsiteX3-7" fmla="*/ 71146 w 482778"/>
                <a:gd name="connsiteY3-8" fmla="*/ 83127 h 620257"/>
                <a:gd name="connsiteX4-9" fmla="*/ 482778 w 482778"/>
                <a:gd name="connsiteY4-10" fmla="*/ 0 h 620257"/>
                <a:gd name="connsiteX0-11" fmla="*/ 482778 w 482778"/>
                <a:gd name="connsiteY0-12" fmla="*/ 0 h 620257"/>
                <a:gd name="connsiteX1-13" fmla="*/ 482778 w 482778"/>
                <a:gd name="connsiteY1-14" fmla="*/ 620257 h 620257"/>
                <a:gd name="connsiteX2-15" fmla="*/ 0 w 482778"/>
                <a:gd name="connsiteY2-16" fmla="*/ 620257 h 620257"/>
                <a:gd name="connsiteX3-17" fmla="*/ 71146 w 482778"/>
                <a:gd name="connsiteY3-18" fmla="*/ 83127 h 620257"/>
                <a:gd name="connsiteX4-19" fmla="*/ 482778 w 482778"/>
                <a:gd name="connsiteY4-20" fmla="*/ 0 h 620257"/>
                <a:gd name="connsiteX0-21" fmla="*/ 482778 w 482778"/>
                <a:gd name="connsiteY0-22" fmla="*/ 0 h 620257"/>
                <a:gd name="connsiteX1-23" fmla="*/ 482778 w 482778"/>
                <a:gd name="connsiteY1-24" fmla="*/ 620257 h 620257"/>
                <a:gd name="connsiteX2-25" fmla="*/ 0 w 482778"/>
                <a:gd name="connsiteY2-26" fmla="*/ 620257 h 620257"/>
                <a:gd name="connsiteX3-27" fmla="*/ 71146 w 482778"/>
                <a:gd name="connsiteY3-28" fmla="*/ 83127 h 620257"/>
                <a:gd name="connsiteX4-29" fmla="*/ 482778 w 482778"/>
                <a:gd name="connsiteY4-30" fmla="*/ 0 h 620257"/>
                <a:gd name="connsiteX0-31" fmla="*/ 482778 w 482778"/>
                <a:gd name="connsiteY0-32" fmla="*/ 0 h 620257"/>
                <a:gd name="connsiteX1-33" fmla="*/ 482778 w 482778"/>
                <a:gd name="connsiteY1-34" fmla="*/ 620257 h 620257"/>
                <a:gd name="connsiteX2-35" fmla="*/ 0 w 482778"/>
                <a:gd name="connsiteY2-36" fmla="*/ 620257 h 620257"/>
                <a:gd name="connsiteX3-37" fmla="*/ 71146 w 482778"/>
                <a:gd name="connsiteY3-38" fmla="*/ 83127 h 620257"/>
                <a:gd name="connsiteX4-39" fmla="*/ 482778 w 482778"/>
                <a:gd name="connsiteY4-40" fmla="*/ 0 h 620257"/>
                <a:gd name="connsiteX0-41" fmla="*/ 482778 w 482778"/>
                <a:gd name="connsiteY0-42" fmla="*/ 0 h 620257"/>
                <a:gd name="connsiteX1-43" fmla="*/ 482778 w 482778"/>
                <a:gd name="connsiteY1-44" fmla="*/ 620257 h 620257"/>
                <a:gd name="connsiteX2-45" fmla="*/ 0 w 482778"/>
                <a:gd name="connsiteY2-46" fmla="*/ 620257 h 620257"/>
                <a:gd name="connsiteX3-47" fmla="*/ 71146 w 482778"/>
                <a:gd name="connsiteY3-48" fmla="*/ 83127 h 620257"/>
                <a:gd name="connsiteX4-49" fmla="*/ 482778 w 482778"/>
                <a:gd name="connsiteY4-50" fmla="*/ 0 h 620257"/>
                <a:gd name="connsiteX0-51" fmla="*/ 482778 w 482778"/>
                <a:gd name="connsiteY0-52" fmla="*/ 0 h 620257"/>
                <a:gd name="connsiteX1-53" fmla="*/ 482778 w 482778"/>
                <a:gd name="connsiteY1-54" fmla="*/ 620257 h 620257"/>
                <a:gd name="connsiteX2-55" fmla="*/ 0 w 482778"/>
                <a:gd name="connsiteY2-56" fmla="*/ 620257 h 620257"/>
                <a:gd name="connsiteX3-57" fmla="*/ 71146 w 482778"/>
                <a:gd name="connsiteY3-58" fmla="*/ 83127 h 620257"/>
                <a:gd name="connsiteX4-59" fmla="*/ 482778 w 482778"/>
                <a:gd name="connsiteY4-60" fmla="*/ 0 h 620257"/>
                <a:gd name="connsiteX0-61" fmla="*/ 482778 w 482778"/>
                <a:gd name="connsiteY0-62" fmla="*/ 0 h 620257"/>
                <a:gd name="connsiteX1-63" fmla="*/ 254934 w 482778"/>
                <a:gd name="connsiteY1-64" fmla="*/ 344854 h 620257"/>
                <a:gd name="connsiteX2-65" fmla="*/ 0 w 482778"/>
                <a:gd name="connsiteY2-66" fmla="*/ 620257 h 620257"/>
                <a:gd name="connsiteX3-67" fmla="*/ 71146 w 482778"/>
                <a:gd name="connsiteY3-68" fmla="*/ 83127 h 620257"/>
                <a:gd name="connsiteX4-69" fmla="*/ 482778 w 482778"/>
                <a:gd name="connsiteY4-70" fmla="*/ 0 h 620257"/>
                <a:gd name="connsiteX0-71" fmla="*/ 482778 w 482778"/>
                <a:gd name="connsiteY0-72" fmla="*/ 0 h 620257"/>
                <a:gd name="connsiteX1-73" fmla="*/ 254934 w 482778"/>
                <a:gd name="connsiteY1-74" fmla="*/ 344854 h 620257"/>
                <a:gd name="connsiteX2-75" fmla="*/ 0 w 482778"/>
                <a:gd name="connsiteY2-76" fmla="*/ 620257 h 620257"/>
                <a:gd name="connsiteX3-77" fmla="*/ 71146 w 482778"/>
                <a:gd name="connsiteY3-78" fmla="*/ 83127 h 620257"/>
                <a:gd name="connsiteX4-79" fmla="*/ 482778 w 482778"/>
                <a:gd name="connsiteY4-80" fmla="*/ 0 h 620257"/>
                <a:gd name="connsiteX0-81" fmla="*/ 482778 w 482778"/>
                <a:gd name="connsiteY0-82" fmla="*/ 0 h 620257"/>
                <a:gd name="connsiteX1-83" fmla="*/ 254934 w 482778"/>
                <a:gd name="connsiteY1-84" fmla="*/ 344854 h 620257"/>
                <a:gd name="connsiteX2-85" fmla="*/ 0 w 482778"/>
                <a:gd name="connsiteY2-86" fmla="*/ 620257 h 620257"/>
                <a:gd name="connsiteX3-87" fmla="*/ 71146 w 482778"/>
                <a:gd name="connsiteY3-88" fmla="*/ 83127 h 620257"/>
                <a:gd name="connsiteX4-89" fmla="*/ 482778 w 482778"/>
                <a:gd name="connsiteY4-90" fmla="*/ 0 h 620257"/>
                <a:gd name="connsiteX0-91" fmla="*/ 482778 w 482778"/>
                <a:gd name="connsiteY0-92" fmla="*/ 0 h 620257"/>
                <a:gd name="connsiteX1-93" fmla="*/ 273480 w 482778"/>
                <a:gd name="connsiteY1-94" fmla="*/ 376632 h 620257"/>
                <a:gd name="connsiteX2-95" fmla="*/ 0 w 482778"/>
                <a:gd name="connsiteY2-96" fmla="*/ 620257 h 620257"/>
                <a:gd name="connsiteX3-97" fmla="*/ 71146 w 482778"/>
                <a:gd name="connsiteY3-98" fmla="*/ 83127 h 620257"/>
                <a:gd name="connsiteX4-99" fmla="*/ 482778 w 482778"/>
                <a:gd name="connsiteY4-100" fmla="*/ 0 h 620257"/>
                <a:gd name="connsiteX0-101" fmla="*/ 482778 w 482778"/>
                <a:gd name="connsiteY0-102" fmla="*/ 0 h 620257"/>
                <a:gd name="connsiteX1-103" fmla="*/ 273480 w 482778"/>
                <a:gd name="connsiteY1-104" fmla="*/ 376632 h 620257"/>
                <a:gd name="connsiteX2-105" fmla="*/ 0 w 482778"/>
                <a:gd name="connsiteY2-106" fmla="*/ 620257 h 620257"/>
                <a:gd name="connsiteX3-107" fmla="*/ 71146 w 482778"/>
                <a:gd name="connsiteY3-108" fmla="*/ 83127 h 620257"/>
                <a:gd name="connsiteX4-109" fmla="*/ 482778 w 482778"/>
                <a:gd name="connsiteY4-110" fmla="*/ 0 h 620257"/>
                <a:gd name="connsiteX0-111" fmla="*/ 482778 w 482778"/>
                <a:gd name="connsiteY0-112" fmla="*/ 0 h 620257"/>
                <a:gd name="connsiteX1-113" fmla="*/ 292025 w 482778"/>
                <a:gd name="connsiteY1-114" fmla="*/ 376632 h 620257"/>
                <a:gd name="connsiteX2-115" fmla="*/ 0 w 482778"/>
                <a:gd name="connsiteY2-116" fmla="*/ 620257 h 620257"/>
                <a:gd name="connsiteX3-117" fmla="*/ 71146 w 482778"/>
                <a:gd name="connsiteY3-118" fmla="*/ 83127 h 620257"/>
                <a:gd name="connsiteX4-119" fmla="*/ 482778 w 482778"/>
                <a:gd name="connsiteY4-120" fmla="*/ 0 h 620257"/>
                <a:gd name="connsiteX0-121" fmla="*/ 482778 w 482778"/>
                <a:gd name="connsiteY0-122" fmla="*/ 0 h 620257"/>
                <a:gd name="connsiteX1-123" fmla="*/ 292025 w 482778"/>
                <a:gd name="connsiteY1-124" fmla="*/ 376632 h 620257"/>
                <a:gd name="connsiteX2-125" fmla="*/ 0 w 482778"/>
                <a:gd name="connsiteY2-126" fmla="*/ 620257 h 620257"/>
                <a:gd name="connsiteX3-127" fmla="*/ 71146 w 482778"/>
                <a:gd name="connsiteY3-128" fmla="*/ 83127 h 620257"/>
                <a:gd name="connsiteX4-129" fmla="*/ 482778 w 482778"/>
                <a:gd name="connsiteY4-130" fmla="*/ 0 h 620257"/>
                <a:gd name="connsiteX0-131" fmla="*/ 482778 w 482778"/>
                <a:gd name="connsiteY0-132" fmla="*/ 0 h 620257"/>
                <a:gd name="connsiteX1-133" fmla="*/ 292025 w 482778"/>
                <a:gd name="connsiteY1-134" fmla="*/ 376632 h 620257"/>
                <a:gd name="connsiteX2-135" fmla="*/ 0 w 482778"/>
                <a:gd name="connsiteY2-136" fmla="*/ 620257 h 620257"/>
                <a:gd name="connsiteX3-137" fmla="*/ 71146 w 482778"/>
                <a:gd name="connsiteY3-138" fmla="*/ 83127 h 620257"/>
                <a:gd name="connsiteX4-139" fmla="*/ 482778 w 482778"/>
                <a:gd name="connsiteY4-140" fmla="*/ 0 h 620257"/>
                <a:gd name="connsiteX0-141" fmla="*/ 482778 w 482778"/>
                <a:gd name="connsiteY0-142" fmla="*/ 0 h 620257"/>
                <a:gd name="connsiteX1-143" fmla="*/ 292025 w 482778"/>
                <a:gd name="connsiteY1-144" fmla="*/ 376632 h 620257"/>
                <a:gd name="connsiteX2-145" fmla="*/ 0 w 482778"/>
                <a:gd name="connsiteY2-146" fmla="*/ 620257 h 620257"/>
                <a:gd name="connsiteX3-147" fmla="*/ 71146 w 482778"/>
                <a:gd name="connsiteY3-148" fmla="*/ 83127 h 620257"/>
                <a:gd name="connsiteX4-149" fmla="*/ 482778 w 482778"/>
                <a:gd name="connsiteY4-150" fmla="*/ 0 h 620257"/>
                <a:gd name="connsiteX0-151" fmla="*/ 482778 w 482778"/>
                <a:gd name="connsiteY0-152" fmla="*/ 0 h 620257"/>
                <a:gd name="connsiteX1-153" fmla="*/ 292025 w 482778"/>
                <a:gd name="connsiteY1-154" fmla="*/ 376632 h 620257"/>
                <a:gd name="connsiteX2-155" fmla="*/ 0 w 482778"/>
                <a:gd name="connsiteY2-156" fmla="*/ 620257 h 620257"/>
                <a:gd name="connsiteX3-157" fmla="*/ 71146 w 482778"/>
                <a:gd name="connsiteY3-158" fmla="*/ 83127 h 620257"/>
                <a:gd name="connsiteX4-159" fmla="*/ 482778 w 482778"/>
                <a:gd name="connsiteY4-160" fmla="*/ 0 h 62025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82778" h="620257">
                  <a:moveTo>
                    <a:pt x="482778" y="0"/>
                  </a:moveTo>
                  <a:cubicBezTo>
                    <a:pt x="441272" y="185567"/>
                    <a:pt x="340215" y="308183"/>
                    <a:pt x="292025" y="376632"/>
                  </a:cubicBezTo>
                  <a:cubicBezTo>
                    <a:pt x="238008" y="453358"/>
                    <a:pt x="106172" y="563765"/>
                    <a:pt x="0" y="620257"/>
                  </a:cubicBezTo>
                  <a:cubicBezTo>
                    <a:pt x="125352" y="505158"/>
                    <a:pt x="152451" y="296911"/>
                    <a:pt x="71146" y="83127"/>
                  </a:cubicBezTo>
                  <a:cubicBezTo>
                    <a:pt x="244553" y="231049"/>
                    <a:pt x="439581" y="139611"/>
                    <a:pt x="482778" y="0"/>
                  </a:cubicBezTo>
                  <a:close/>
                </a:path>
              </a:pathLst>
            </a:custGeom>
            <a:solidFill>
              <a:srgbClr val="B3C7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1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4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8096036" y="4133232"/>
            <a:ext cx="1051608" cy="1010268"/>
            <a:chOff x="8096036" y="4133232"/>
            <a:chExt cx="1051608" cy="1010268"/>
          </a:xfrm>
        </p:grpSpPr>
        <p:sp>
          <p:nvSpPr>
            <p:cNvPr id="9" name="任意多边形 8"/>
            <p:cNvSpPr/>
            <p:nvPr/>
          </p:nvSpPr>
          <p:spPr>
            <a:xfrm>
              <a:off x="8100768" y="4135225"/>
              <a:ext cx="1046876" cy="1005087"/>
            </a:xfrm>
            <a:custGeom>
              <a:avLst/>
              <a:gdLst>
                <a:gd name="connsiteX0" fmla="*/ 1038263 w 1038263"/>
                <a:gd name="connsiteY0" fmla="*/ 0 h 990903"/>
                <a:gd name="connsiteX1" fmla="*/ 1038263 w 1038263"/>
                <a:gd name="connsiteY1" fmla="*/ 990903 h 990903"/>
                <a:gd name="connsiteX2" fmla="*/ 0 w 1038263"/>
                <a:gd name="connsiteY2" fmla="*/ 990903 h 990903"/>
                <a:gd name="connsiteX3" fmla="*/ 265941 w 1038263"/>
                <a:gd name="connsiteY3" fmla="*/ 812395 h 990903"/>
                <a:gd name="connsiteX4" fmla="*/ 772322 w 1038263"/>
                <a:gd name="connsiteY4" fmla="*/ 349730 h 990903"/>
                <a:gd name="connsiteX5" fmla="*/ 965402 w 1038263"/>
                <a:gd name="connsiteY5" fmla="*/ 138435 h 990903"/>
                <a:gd name="connsiteX6" fmla="*/ 1038263 w 1038263"/>
                <a:gd name="connsiteY6" fmla="*/ 0 h 99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8263" h="990903">
                  <a:moveTo>
                    <a:pt x="1038263" y="0"/>
                  </a:moveTo>
                  <a:lnTo>
                    <a:pt x="1038263" y="990903"/>
                  </a:lnTo>
                  <a:lnTo>
                    <a:pt x="0" y="990903"/>
                  </a:lnTo>
                  <a:lnTo>
                    <a:pt x="265941" y="812395"/>
                  </a:lnTo>
                  <a:lnTo>
                    <a:pt x="772322" y="349730"/>
                  </a:lnTo>
                  <a:lnTo>
                    <a:pt x="965402" y="138435"/>
                  </a:lnTo>
                  <a:lnTo>
                    <a:pt x="1038263" y="0"/>
                  </a:lnTo>
                  <a:close/>
                </a:path>
              </a:pathLst>
            </a:custGeom>
            <a:solidFill>
              <a:srgbClr val="97B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8096036" y="4133232"/>
              <a:ext cx="1047964" cy="1010268"/>
            </a:xfrm>
            <a:custGeom>
              <a:avLst/>
              <a:gdLst>
                <a:gd name="connsiteX0" fmla="*/ 482778 w 482778"/>
                <a:gd name="connsiteY0" fmla="*/ 9592 h 629849"/>
                <a:gd name="connsiteX1" fmla="*/ 482778 w 482778"/>
                <a:gd name="connsiteY1" fmla="*/ 629849 h 629849"/>
                <a:gd name="connsiteX2" fmla="*/ 0 w 482778"/>
                <a:gd name="connsiteY2" fmla="*/ 629849 h 629849"/>
                <a:gd name="connsiteX3" fmla="*/ 0 w 482778"/>
                <a:gd name="connsiteY3" fmla="*/ 0 h 629849"/>
                <a:gd name="connsiteX4" fmla="*/ 482778 w 482778"/>
                <a:gd name="connsiteY4" fmla="*/ 9592 h 629849"/>
                <a:gd name="connsiteX0-1" fmla="*/ 482778 w 482778"/>
                <a:gd name="connsiteY0-2" fmla="*/ 0 h 620257"/>
                <a:gd name="connsiteX1-3" fmla="*/ 482778 w 482778"/>
                <a:gd name="connsiteY1-4" fmla="*/ 620257 h 620257"/>
                <a:gd name="connsiteX2-5" fmla="*/ 0 w 482778"/>
                <a:gd name="connsiteY2-6" fmla="*/ 620257 h 620257"/>
                <a:gd name="connsiteX3-7" fmla="*/ 71146 w 482778"/>
                <a:gd name="connsiteY3-8" fmla="*/ 83127 h 620257"/>
                <a:gd name="connsiteX4-9" fmla="*/ 482778 w 482778"/>
                <a:gd name="connsiteY4-10" fmla="*/ 0 h 620257"/>
                <a:gd name="connsiteX0-11" fmla="*/ 482778 w 482778"/>
                <a:gd name="connsiteY0-12" fmla="*/ 0 h 620257"/>
                <a:gd name="connsiteX1-13" fmla="*/ 482778 w 482778"/>
                <a:gd name="connsiteY1-14" fmla="*/ 620257 h 620257"/>
                <a:gd name="connsiteX2-15" fmla="*/ 0 w 482778"/>
                <a:gd name="connsiteY2-16" fmla="*/ 620257 h 620257"/>
                <a:gd name="connsiteX3-17" fmla="*/ 71146 w 482778"/>
                <a:gd name="connsiteY3-18" fmla="*/ 83127 h 620257"/>
                <a:gd name="connsiteX4-19" fmla="*/ 482778 w 482778"/>
                <a:gd name="connsiteY4-20" fmla="*/ 0 h 620257"/>
                <a:gd name="connsiteX0-21" fmla="*/ 482778 w 482778"/>
                <a:gd name="connsiteY0-22" fmla="*/ 0 h 620257"/>
                <a:gd name="connsiteX1-23" fmla="*/ 482778 w 482778"/>
                <a:gd name="connsiteY1-24" fmla="*/ 620257 h 620257"/>
                <a:gd name="connsiteX2-25" fmla="*/ 0 w 482778"/>
                <a:gd name="connsiteY2-26" fmla="*/ 620257 h 620257"/>
                <a:gd name="connsiteX3-27" fmla="*/ 71146 w 482778"/>
                <a:gd name="connsiteY3-28" fmla="*/ 83127 h 620257"/>
                <a:gd name="connsiteX4-29" fmla="*/ 482778 w 482778"/>
                <a:gd name="connsiteY4-30" fmla="*/ 0 h 620257"/>
                <a:gd name="connsiteX0-31" fmla="*/ 482778 w 482778"/>
                <a:gd name="connsiteY0-32" fmla="*/ 0 h 620257"/>
                <a:gd name="connsiteX1-33" fmla="*/ 482778 w 482778"/>
                <a:gd name="connsiteY1-34" fmla="*/ 620257 h 620257"/>
                <a:gd name="connsiteX2-35" fmla="*/ 0 w 482778"/>
                <a:gd name="connsiteY2-36" fmla="*/ 620257 h 620257"/>
                <a:gd name="connsiteX3-37" fmla="*/ 71146 w 482778"/>
                <a:gd name="connsiteY3-38" fmla="*/ 83127 h 620257"/>
                <a:gd name="connsiteX4-39" fmla="*/ 482778 w 482778"/>
                <a:gd name="connsiteY4-40" fmla="*/ 0 h 620257"/>
                <a:gd name="connsiteX0-41" fmla="*/ 482778 w 482778"/>
                <a:gd name="connsiteY0-42" fmla="*/ 0 h 620257"/>
                <a:gd name="connsiteX1-43" fmla="*/ 482778 w 482778"/>
                <a:gd name="connsiteY1-44" fmla="*/ 620257 h 620257"/>
                <a:gd name="connsiteX2-45" fmla="*/ 0 w 482778"/>
                <a:gd name="connsiteY2-46" fmla="*/ 620257 h 620257"/>
                <a:gd name="connsiteX3-47" fmla="*/ 71146 w 482778"/>
                <a:gd name="connsiteY3-48" fmla="*/ 83127 h 620257"/>
                <a:gd name="connsiteX4-49" fmla="*/ 482778 w 482778"/>
                <a:gd name="connsiteY4-50" fmla="*/ 0 h 620257"/>
                <a:gd name="connsiteX0-51" fmla="*/ 482778 w 482778"/>
                <a:gd name="connsiteY0-52" fmla="*/ 0 h 620257"/>
                <a:gd name="connsiteX1-53" fmla="*/ 482778 w 482778"/>
                <a:gd name="connsiteY1-54" fmla="*/ 620257 h 620257"/>
                <a:gd name="connsiteX2-55" fmla="*/ 0 w 482778"/>
                <a:gd name="connsiteY2-56" fmla="*/ 620257 h 620257"/>
                <a:gd name="connsiteX3-57" fmla="*/ 71146 w 482778"/>
                <a:gd name="connsiteY3-58" fmla="*/ 83127 h 620257"/>
                <a:gd name="connsiteX4-59" fmla="*/ 482778 w 482778"/>
                <a:gd name="connsiteY4-60" fmla="*/ 0 h 620257"/>
                <a:gd name="connsiteX0-61" fmla="*/ 482778 w 482778"/>
                <a:gd name="connsiteY0-62" fmla="*/ 0 h 620257"/>
                <a:gd name="connsiteX1-63" fmla="*/ 254934 w 482778"/>
                <a:gd name="connsiteY1-64" fmla="*/ 344854 h 620257"/>
                <a:gd name="connsiteX2-65" fmla="*/ 0 w 482778"/>
                <a:gd name="connsiteY2-66" fmla="*/ 620257 h 620257"/>
                <a:gd name="connsiteX3-67" fmla="*/ 71146 w 482778"/>
                <a:gd name="connsiteY3-68" fmla="*/ 83127 h 620257"/>
                <a:gd name="connsiteX4-69" fmla="*/ 482778 w 482778"/>
                <a:gd name="connsiteY4-70" fmla="*/ 0 h 620257"/>
                <a:gd name="connsiteX0-71" fmla="*/ 482778 w 482778"/>
                <a:gd name="connsiteY0-72" fmla="*/ 0 h 620257"/>
                <a:gd name="connsiteX1-73" fmla="*/ 254934 w 482778"/>
                <a:gd name="connsiteY1-74" fmla="*/ 344854 h 620257"/>
                <a:gd name="connsiteX2-75" fmla="*/ 0 w 482778"/>
                <a:gd name="connsiteY2-76" fmla="*/ 620257 h 620257"/>
                <a:gd name="connsiteX3-77" fmla="*/ 71146 w 482778"/>
                <a:gd name="connsiteY3-78" fmla="*/ 83127 h 620257"/>
                <a:gd name="connsiteX4-79" fmla="*/ 482778 w 482778"/>
                <a:gd name="connsiteY4-80" fmla="*/ 0 h 620257"/>
                <a:gd name="connsiteX0-81" fmla="*/ 482778 w 482778"/>
                <a:gd name="connsiteY0-82" fmla="*/ 0 h 620257"/>
                <a:gd name="connsiteX1-83" fmla="*/ 254934 w 482778"/>
                <a:gd name="connsiteY1-84" fmla="*/ 344854 h 620257"/>
                <a:gd name="connsiteX2-85" fmla="*/ 0 w 482778"/>
                <a:gd name="connsiteY2-86" fmla="*/ 620257 h 620257"/>
                <a:gd name="connsiteX3-87" fmla="*/ 71146 w 482778"/>
                <a:gd name="connsiteY3-88" fmla="*/ 83127 h 620257"/>
                <a:gd name="connsiteX4-89" fmla="*/ 482778 w 482778"/>
                <a:gd name="connsiteY4-90" fmla="*/ 0 h 620257"/>
                <a:gd name="connsiteX0-91" fmla="*/ 482778 w 482778"/>
                <a:gd name="connsiteY0-92" fmla="*/ 0 h 620257"/>
                <a:gd name="connsiteX1-93" fmla="*/ 273480 w 482778"/>
                <a:gd name="connsiteY1-94" fmla="*/ 376632 h 620257"/>
                <a:gd name="connsiteX2-95" fmla="*/ 0 w 482778"/>
                <a:gd name="connsiteY2-96" fmla="*/ 620257 h 620257"/>
                <a:gd name="connsiteX3-97" fmla="*/ 71146 w 482778"/>
                <a:gd name="connsiteY3-98" fmla="*/ 83127 h 620257"/>
                <a:gd name="connsiteX4-99" fmla="*/ 482778 w 482778"/>
                <a:gd name="connsiteY4-100" fmla="*/ 0 h 620257"/>
                <a:gd name="connsiteX0-101" fmla="*/ 482778 w 482778"/>
                <a:gd name="connsiteY0-102" fmla="*/ 0 h 620257"/>
                <a:gd name="connsiteX1-103" fmla="*/ 273480 w 482778"/>
                <a:gd name="connsiteY1-104" fmla="*/ 376632 h 620257"/>
                <a:gd name="connsiteX2-105" fmla="*/ 0 w 482778"/>
                <a:gd name="connsiteY2-106" fmla="*/ 620257 h 620257"/>
                <a:gd name="connsiteX3-107" fmla="*/ 71146 w 482778"/>
                <a:gd name="connsiteY3-108" fmla="*/ 83127 h 620257"/>
                <a:gd name="connsiteX4-109" fmla="*/ 482778 w 482778"/>
                <a:gd name="connsiteY4-110" fmla="*/ 0 h 620257"/>
                <a:gd name="connsiteX0-111" fmla="*/ 482778 w 482778"/>
                <a:gd name="connsiteY0-112" fmla="*/ 0 h 620257"/>
                <a:gd name="connsiteX1-113" fmla="*/ 292025 w 482778"/>
                <a:gd name="connsiteY1-114" fmla="*/ 376632 h 620257"/>
                <a:gd name="connsiteX2-115" fmla="*/ 0 w 482778"/>
                <a:gd name="connsiteY2-116" fmla="*/ 620257 h 620257"/>
                <a:gd name="connsiteX3-117" fmla="*/ 71146 w 482778"/>
                <a:gd name="connsiteY3-118" fmla="*/ 83127 h 620257"/>
                <a:gd name="connsiteX4-119" fmla="*/ 482778 w 482778"/>
                <a:gd name="connsiteY4-120" fmla="*/ 0 h 620257"/>
                <a:gd name="connsiteX0-121" fmla="*/ 482778 w 482778"/>
                <a:gd name="connsiteY0-122" fmla="*/ 0 h 620257"/>
                <a:gd name="connsiteX1-123" fmla="*/ 292025 w 482778"/>
                <a:gd name="connsiteY1-124" fmla="*/ 376632 h 620257"/>
                <a:gd name="connsiteX2-125" fmla="*/ 0 w 482778"/>
                <a:gd name="connsiteY2-126" fmla="*/ 620257 h 620257"/>
                <a:gd name="connsiteX3-127" fmla="*/ 71146 w 482778"/>
                <a:gd name="connsiteY3-128" fmla="*/ 83127 h 620257"/>
                <a:gd name="connsiteX4-129" fmla="*/ 482778 w 482778"/>
                <a:gd name="connsiteY4-130" fmla="*/ 0 h 620257"/>
                <a:gd name="connsiteX0-131" fmla="*/ 482778 w 482778"/>
                <a:gd name="connsiteY0-132" fmla="*/ 0 h 620257"/>
                <a:gd name="connsiteX1-133" fmla="*/ 292025 w 482778"/>
                <a:gd name="connsiteY1-134" fmla="*/ 376632 h 620257"/>
                <a:gd name="connsiteX2-135" fmla="*/ 0 w 482778"/>
                <a:gd name="connsiteY2-136" fmla="*/ 620257 h 620257"/>
                <a:gd name="connsiteX3-137" fmla="*/ 71146 w 482778"/>
                <a:gd name="connsiteY3-138" fmla="*/ 83127 h 620257"/>
                <a:gd name="connsiteX4-139" fmla="*/ 482778 w 482778"/>
                <a:gd name="connsiteY4-140" fmla="*/ 0 h 620257"/>
                <a:gd name="connsiteX0-141" fmla="*/ 482778 w 482778"/>
                <a:gd name="connsiteY0-142" fmla="*/ 0 h 620257"/>
                <a:gd name="connsiteX1-143" fmla="*/ 292025 w 482778"/>
                <a:gd name="connsiteY1-144" fmla="*/ 376632 h 620257"/>
                <a:gd name="connsiteX2-145" fmla="*/ 0 w 482778"/>
                <a:gd name="connsiteY2-146" fmla="*/ 620257 h 620257"/>
                <a:gd name="connsiteX3-147" fmla="*/ 71146 w 482778"/>
                <a:gd name="connsiteY3-148" fmla="*/ 83127 h 620257"/>
                <a:gd name="connsiteX4-149" fmla="*/ 482778 w 482778"/>
                <a:gd name="connsiteY4-150" fmla="*/ 0 h 620257"/>
                <a:gd name="connsiteX0-151" fmla="*/ 482778 w 482778"/>
                <a:gd name="connsiteY0-152" fmla="*/ 0 h 620257"/>
                <a:gd name="connsiteX1-153" fmla="*/ 292025 w 482778"/>
                <a:gd name="connsiteY1-154" fmla="*/ 376632 h 620257"/>
                <a:gd name="connsiteX2-155" fmla="*/ 0 w 482778"/>
                <a:gd name="connsiteY2-156" fmla="*/ 620257 h 620257"/>
                <a:gd name="connsiteX3-157" fmla="*/ 71146 w 482778"/>
                <a:gd name="connsiteY3-158" fmla="*/ 83127 h 620257"/>
                <a:gd name="connsiteX4-159" fmla="*/ 482778 w 482778"/>
                <a:gd name="connsiteY4-160" fmla="*/ 0 h 62025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82778" h="620257">
                  <a:moveTo>
                    <a:pt x="482778" y="0"/>
                  </a:moveTo>
                  <a:cubicBezTo>
                    <a:pt x="441272" y="185567"/>
                    <a:pt x="340215" y="308183"/>
                    <a:pt x="292025" y="376632"/>
                  </a:cubicBezTo>
                  <a:cubicBezTo>
                    <a:pt x="238008" y="453358"/>
                    <a:pt x="106172" y="563765"/>
                    <a:pt x="0" y="620257"/>
                  </a:cubicBezTo>
                  <a:cubicBezTo>
                    <a:pt x="125352" y="505158"/>
                    <a:pt x="152451" y="296911"/>
                    <a:pt x="71146" y="83127"/>
                  </a:cubicBezTo>
                  <a:cubicBezTo>
                    <a:pt x="244553" y="231049"/>
                    <a:pt x="439581" y="139611"/>
                    <a:pt x="482778" y="0"/>
                  </a:cubicBezTo>
                  <a:close/>
                </a:path>
              </a:pathLst>
            </a:custGeom>
            <a:solidFill>
              <a:srgbClr val="B3C7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2820D9C-7A4A-D11F-A2B0-9AA0FD48ABA3}"/>
              </a:ext>
            </a:extLst>
          </p:cNvPr>
          <p:cNvGrpSpPr/>
          <p:nvPr/>
        </p:nvGrpSpPr>
        <p:grpSpPr>
          <a:xfrm>
            <a:off x="0" y="-1"/>
            <a:ext cx="9144001" cy="4739611"/>
            <a:chOff x="0" y="-1"/>
            <a:chExt cx="9144001" cy="4739611"/>
          </a:xfrm>
        </p:grpSpPr>
        <p:sp>
          <p:nvSpPr>
            <p:cNvPr id="25" name="TextBox 24"/>
            <p:cNvSpPr txBox="1"/>
            <p:nvPr/>
          </p:nvSpPr>
          <p:spPr>
            <a:xfrm>
              <a:off x="0" y="4447222"/>
              <a:ext cx="831668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00" b="1" dirty="0">
                  <a:solidFill>
                    <a:schemeClr val="bg1"/>
                  </a:solidFill>
                  <a:latin typeface="+mn-ea"/>
                </a:rPr>
                <a:t>Department</a:t>
              </a:r>
              <a:r>
                <a:rPr lang="en-US" altLang="zh-CN" sz="1300" dirty="0">
                  <a:solidFill>
                    <a:schemeClr val="bg1"/>
                  </a:solidFill>
                  <a:latin typeface="+mn-ea"/>
                </a:rPr>
                <a:t>: Artificial Intelligence</a:t>
              </a:r>
              <a:r>
                <a:rPr lang="zh-CN" altLang="en-US" sz="13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1300" dirty="0">
                  <a:solidFill>
                    <a:schemeClr val="bg1"/>
                  </a:solidFill>
                  <a:latin typeface="+mn-ea"/>
                </a:rPr>
                <a:t>and Computer Science</a:t>
              </a:r>
              <a:r>
                <a:rPr lang="zh-CN" altLang="en-US" sz="1300" dirty="0">
                  <a:solidFill>
                    <a:schemeClr val="bg1"/>
                  </a:solidFill>
                  <a:latin typeface="+mn-ea"/>
                </a:rPr>
                <a:t>  </a:t>
              </a:r>
              <a:r>
                <a:rPr lang="en-US" altLang="zh-CN" sz="1300" b="1" dirty="0">
                  <a:solidFill>
                    <a:schemeClr val="bg1"/>
                  </a:solidFill>
                  <a:latin typeface="+mn-ea"/>
                </a:rPr>
                <a:t>major:  </a:t>
              </a:r>
              <a:r>
                <a:rPr lang="en-US" altLang="zh-CN" sz="1300" dirty="0">
                  <a:solidFill>
                    <a:schemeClr val="bg1"/>
                  </a:solidFill>
                  <a:latin typeface="+mn-ea"/>
                </a:rPr>
                <a:t>Computer Science and Technology</a:t>
              </a:r>
              <a:endParaRPr lang="zh-CN" altLang="en-US" sz="1300" dirty="0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1266093" y="3794361"/>
              <a:ext cx="6694993" cy="483592"/>
              <a:chOff x="3153258" y="4569887"/>
              <a:chExt cx="3081671" cy="453891"/>
            </a:xfrm>
            <a:solidFill>
              <a:srgbClr val="036FB1"/>
            </a:solidFill>
          </p:grpSpPr>
          <p:sp>
            <p:nvSpPr>
              <p:cNvPr id="27" name="圆角矩形 26"/>
              <p:cNvSpPr/>
              <p:nvPr/>
            </p:nvSpPr>
            <p:spPr>
              <a:xfrm>
                <a:off x="3153258" y="4569887"/>
                <a:ext cx="1502095" cy="453891"/>
              </a:xfrm>
              <a:prstGeom prst="roundRect">
                <a:avLst/>
              </a:prstGeom>
              <a:solidFill>
                <a:srgbClr val="B3C7D5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300" dirty="0">
                    <a:solidFill>
                      <a:srgbClr val="34548B"/>
                    </a:solidFill>
                    <a:latin typeface="+mn-ea"/>
                  </a:rPr>
                  <a:t>Name</a:t>
                </a:r>
                <a:r>
                  <a:rPr lang="zh-CN" altLang="en-US" sz="1300" dirty="0">
                    <a:solidFill>
                      <a:srgbClr val="34548B"/>
                    </a:solidFill>
                    <a:latin typeface="+mn-ea"/>
                  </a:rPr>
                  <a:t>：</a:t>
                </a:r>
                <a:r>
                  <a:rPr lang="en-US" altLang="zh-CN" sz="1300" dirty="0">
                    <a:solidFill>
                      <a:srgbClr val="34548B"/>
                    </a:solidFill>
                    <a:latin typeface="+mn-ea"/>
                  </a:rPr>
                  <a:t>ABDULKADIR DURAN ADAN</a:t>
                </a:r>
              </a:p>
              <a:p>
                <a:r>
                  <a:rPr lang="en-US" sz="1300" dirty="0">
                    <a:solidFill>
                      <a:srgbClr val="34548B"/>
                    </a:solidFill>
                    <a:latin typeface="+mn-ea"/>
                  </a:rPr>
                  <a:t>Student ID: 5035190144</a:t>
                </a: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4780312" y="4569889"/>
                <a:ext cx="1454617" cy="453888"/>
              </a:xfrm>
              <a:prstGeom prst="roundRect">
                <a:avLst/>
              </a:prstGeom>
              <a:solidFill>
                <a:srgbClr val="B3C7D5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300" dirty="0">
                    <a:solidFill>
                      <a:srgbClr val="34548B"/>
                    </a:solidFill>
                    <a:latin typeface="+mn-ea"/>
                  </a:rPr>
                  <a:t>Supervisor</a:t>
                </a:r>
                <a:r>
                  <a:rPr lang="zh-CN" altLang="en-US" sz="1300" dirty="0">
                    <a:solidFill>
                      <a:srgbClr val="34548B"/>
                    </a:solidFill>
                    <a:latin typeface="+mn-ea"/>
                  </a:rPr>
                  <a:t>：</a:t>
                </a:r>
                <a:r>
                  <a:rPr lang="en-US" altLang="zh-CN" sz="1300" dirty="0">
                    <a:solidFill>
                      <a:srgbClr val="34548B"/>
                    </a:solidFill>
                    <a:latin typeface="+mn-ea"/>
                  </a:rPr>
                  <a:t>Professor Lu Hengyang</a:t>
                </a: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2250141" y="2496129"/>
              <a:ext cx="4513240" cy="376998"/>
            </a:xfrm>
            <a:prstGeom prst="rect">
              <a:avLst/>
            </a:prstGeom>
            <a:noFill/>
          </p:spPr>
          <p:txBody>
            <a:bodyPr wrap="square" lIns="91413" tIns="45706" rIns="91413" bIns="45706" rtlCol="0">
              <a:spAutoFit/>
            </a:bodyPr>
            <a:lstStyle/>
            <a:p>
              <a:pPr algn="dist"/>
              <a:r>
                <a:rPr lang="en-US" altLang="zh-CN" sz="1850" dirty="0">
                  <a:solidFill>
                    <a:schemeClr val="bg1"/>
                  </a:solidFill>
                  <a:latin typeface="+mn-ea"/>
                </a:rPr>
                <a:t>GRADUATION THESIS DEFENSE</a:t>
              </a:r>
              <a:endParaRPr lang="zh-CN" altLang="en-US" sz="18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TextBox 28"/>
            <p:cNvSpPr txBox="1"/>
            <p:nvPr/>
          </p:nvSpPr>
          <p:spPr>
            <a:xfrm>
              <a:off x="1266092" y="1488273"/>
              <a:ext cx="6611816" cy="1092579"/>
            </a:xfrm>
            <a:prstGeom prst="rect">
              <a:avLst/>
            </a:prstGeom>
            <a:noFill/>
          </p:spPr>
          <p:txBody>
            <a:bodyPr vert="horz" wrap="square" lIns="91413" tIns="45706" rIns="91413" bIns="45706" rtlCol="0">
              <a:spAutoFit/>
            </a:bodyPr>
            <a:lstStyle/>
            <a:p>
              <a:pPr algn="ctr"/>
              <a:r>
                <a:rPr lang="zh-CN" altLang="en-US" sz="6500" b="1" spc="300" dirty="0">
                  <a:solidFill>
                    <a:schemeClr val="bg1"/>
                  </a:solidFill>
                  <a:latin typeface="+mn-ea"/>
                </a:rPr>
                <a:t>毕业论文答辩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39629" y="548505"/>
              <a:ext cx="6187992" cy="2487330"/>
              <a:chOff x="937099" y="1018801"/>
              <a:chExt cx="6610477" cy="2657152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6331054" y="1018801"/>
                <a:ext cx="1216522" cy="990537"/>
                <a:chOff x="7212370" y="1441938"/>
                <a:chExt cx="1216522" cy="990537"/>
              </a:xfrm>
            </p:grpSpPr>
            <p:cxnSp>
              <p:nvCxnSpPr>
                <p:cNvPr id="9" name="直接连接符 8"/>
                <p:cNvCxnSpPr/>
                <p:nvPr/>
              </p:nvCxnSpPr>
              <p:spPr>
                <a:xfrm>
                  <a:off x="7212370" y="1441938"/>
                  <a:ext cx="1216522" cy="990537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7913077" y="1760745"/>
                  <a:ext cx="505425" cy="411535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组合 21"/>
              <p:cNvGrpSpPr/>
              <p:nvPr/>
            </p:nvGrpSpPr>
            <p:grpSpPr>
              <a:xfrm>
                <a:off x="937099" y="2685416"/>
                <a:ext cx="1216522" cy="990537"/>
                <a:chOff x="7212370" y="1441938"/>
                <a:chExt cx="1216522" cy="990537"/>
              </a:xfrm>
            </p:grpSpPr>
            <p:cxnSp>
              <p:nvCxnSpPr>
                <p:cNvPr id="23" name="直接连接符 22"/>
                <p:cNvCxnSpPr/>
                <p:nvPr/>
              </p:nvCxnSpPr>
              <p:spPr>
                <a:xfrm>
                  <a:off x="7212370" y="1441938"/>
                  <a:ext cx="1216522" cy="990537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/>
                <p:nvPr/>
              </p:nvCxnSpPr>
              <p:spPr>
                <a:xfrm>
                  <a:off x="7212370" y="1731438"/>
                  <a:ext cx="505425" cy="411535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9" name="TextBox 28"/>
            <p:cNvSpPr txBox="1"/>
            <p:nvPr/>
          </p:nvSpPr>
          <p:spPr>
            <a:xfrm>
              <a:off x="1909481" y="2864322"/>
              <a:ext cx="5459507" cy="707858"/>
            </a:xfrm>
            <a:prstGeom prst="rect">
              <a:avLst/>
            </a:prstGeom>
            <a:noFill/>
          </p:spPr>
          <p:txBody>
            <a:bodyPr vert="horz" wrap="square" lIns="91413" tIns="45706" rIns="91413" bIns="45706" rtlCol="0">
              <a:spAutoFit/>
            </a:bodyPr>
            <a:lstStyle/>
            <a:p>
              <a:pPr algn="ctr"/>
              <a:r>
                <a:rPr kumimoji="1"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HEART DISEASE PREDICTION SYSTEM USING MACHINE LEARNING </a:t>
              </a:r>
              <a:endParaRPr lang="zh-CN" altLang="en-US" sz="20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4077076" y="865547"/>
              <a:ext cx="965135" cy="560941"/>
            </a:xfrm>
            <a:custGeom>
              <a:avLst/>
              <a:gdLst>
                <a:gd name="T0" fmla="*/ 135 w 139"/>
                <a:gd name="T1" fmla="*/ 61 h 81"/>
                <a:gd name="T2" fmla="*/ 131 w 139"/>
                <a:gd name="T3" fmla="*/ 56 h 81"/>
                <a:gd name="T4" fmla="*/ 131 w 139"/>
                <a:gd name="T5" fmla="*/ 27 h 81"/>
                <a:gd name="T6" fmla="*/ 139 w 139"/>
                <a:gd name="T7" fmla="*/ 24 h 81"/>
                <a:gd name="T8" fmla="*/ 70 w 139"/>
                <a:gd name="T9" fmla="*/ 0 h 81"/>
                <a:gd name="T10" fmla="*/ 0 w 139"/>
                <a:gd name="T11" fmla="*/ 24 h 81"/>
                <a:gd name="T12" fmla="*/ 70 w 139"/>
                <a:gd name="T13" fmla="*/ 48 h 81"/>
                <a:gd name="T14" fmla="*/ 127 w 139"/>
                <a:gd name="T15" fmla="*/ 28 h 81"/>
                <a:gd name="T16" fmla="*/ 127 w 139"/>
                <a:gd name="T17" fmla="*/ 56 h 81"/>
                <a:gd name="T18" fmla="*/ 123 w 139"/>
                <a:gd name="T19" fmla="*/ 61 h 81"/>
                <a:gd name="T20" fmla="*/ 126 w 139"/>
                <a:gd name="T21" fmla="*/ 64 h 81"/>
                <a:gd name="T22" fmla="*/ 123 w 139"/>
                <a:gd name="T23" fmla="*/ 81 h 81"/>
                <a:gd name="T24" fmla="*/ 135 w 139"/>
                <a:gd name="T25" fmla="*/ 81 h 81"/>
                <a:gd name="T26" fmla="*/ 132 w 139"/>
                <a:gd name="T27" fmla="*/ 64 h 81"/>
                <a:gd name="T28" fmla="*/ 135 w 139"/>
                <a:gd name="T29" fmla="*/ 61 h 81"/>
                <a:gd name="T30" fmla="*/ 28 w 139"/>
                <a:gd name="T31" fmla="*/ 42 h 81"/>
                <a:gd name="T32" fmla="*/ 28 w 139"/>
                <a:gd name="T33" fmla="*/ 69 h 81"/>
                <a:gd name="T34" fmla="*/ 70 w 139"/>
                <a:gd name="T35" fmla="*/ 81 h 81"/>
                <a:gd name="T36" fmla="*/ 111 w 139"/>
                <a:gd name="T37" fmla="*/ 69 h 81"/>
                <a:gd name="T38" fmla="*/ 111 w 139"/>
                <a:gd name="T39" fmla="*/ 42 h 81"/>
                <a:gd name="T40" fmla="*/ 70 w 139"/>
                <a:gd name="T41" fmla="*/ 56 h 81"/>
                <a:gd name="T42" fmla="*/ 28 w 139"/>
                <a:gd name="T43" fmla="*/ 4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9" h="81">
                  <a:moveTo>
                    <a:pt x="135" y="61"/>
                  </a:moveTo>
                  <a:cubicBezTo>
                    <a:pt x="135" y="58"/>
                    <a:pt x="134" y="56"/>
                    <a:pt x="131" y="56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56"/>
                    <a:pt x="127" y="56"/>
                    <a:pt x="127" y="56"/>
                  </a:cubicBezTo>
                  <a:cubicBezTo>
                    <a:pt x="125" y="56"/>
                    <a:pt x="123" y="58"/>
                    <a:pt x="123" y="61"/>
                  </a:cubicBezTo>
                  <a:cubicBezTo>
                    <a:pt x="123" y="63"/>
                    <a:pt x="125" y="64"/>
                    <a:pt x="126" y="64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4"/>
                    <a:pt x="135" y="63"/>
                    <a:pt x="135" y="61"/>
                  </a:cubicBezTo>
                  <a:close/>
                  <a:moveTo>
                    <a:pt x="28" y="42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76"/>
                    <a:pt x="47" y="81"/>
                    <a:pt x="70" y="81"/>
                  </a:cubicBezTo>
                  <a:cubicBezTo>
                    <a:pt x="92" y="81"/>
                    <a:pt x="111" y="76"/>
                    <a:pt x="111" y="69"/>
                  </a:cubicBezTo>
                  <a:cubicBezTo>
                    <a:pt x="111" y="42"/>
                    <a:pt x="111" y="42"/>
                    <a:pt x="111" y="42"/>
                  </a:cubicBezTo>
                  <a:cubicBezTo>
                    <a:pt x="70" y="56"/>
                    <a:pt x="70" y="56"/>
                    <a:pt x="70" y="56"/>
                  </a:cubicBezTo>
                  <a:lnTo>
                    <a:pt x="28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38" tIns="45719" rIns="91438" bIns="45719"/>
            <a:lstStyle/>
            <a:p>
              <a:pPr>
                <a:defRPr/>
              </a:pPr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Snip Same Side Corner Rectangle 10">
              <a:extLst>
                <a:ext uri="{FF2B5EF4-FFF2-40B4-BE49-F238E27FC236}">
                  <a16:creationId xmlns:a16="http://schemas.microsoft.com/office/drawing/2014/main" id="{00226348-7D69-5E6A-8A7D-BD83C14D70FE}"/>
                </a:ext>
              </a:extLst>
            </p:cNvPr>
            <p:cNvSpPr/>
            <p:nvPr/>
          </p:nvSpPr>
          <p:spPr>
            <a:xfrm rot="16200000">
              <a:off x="6462488" y="1498599"/>
              <a:ext cx="4180114" cy="1182913"/>
            </a:xfrm>
            <a:prstGeom prst="snip2Same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Footer Placeholder 32">
            <a:extLst>
              <a:ext uri="{FF2B5EF4-FFF2-40B4-BE49-F238E27FC236}">
                <a16:creationId xmlns:a16="http://schemas.microsoft.com/office/drawing/2014/main" id="{00F253AA-54E8-A8FC-3BAE-67D46CECB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4869656"/>
            <a:ext cx="8091714" cy="273844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2BB9CB6-4606-B461-5272-5723CB45CDFB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7F998-05C4-C76B-6D62-AB8B7B95CC65}"/>
              </a:ext>
            </a:extLst>
          </p:cNvPr>
          <p:cNvSpPr/>
          <p:nvPr/>
        </p:nvSpPr>
        <p:spPr>
          <a:xfrm>
            <a:off x="20271" y="-2"/>
            <a:ext cx="3882571" cy="846939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ripple dir="lu"/>
      </p:transition>
    </mc:Choice>
    <mc:Fallback xmlns="">
      <p:transition spd="slow"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1986C35-EA46-DD3F-F195-64EA38569D59}"/>
              </a:ext>
            </a:extLst>
          </p:cNvPr>
          <p:cNvGrpSpPr/>
          <p:nvPr/>
        </p:nvGrpSpPr>
        <p:grpSpPr>
          <a:xfrm>
            <a:off x="20271" y="530678"/>
            <a:ext cx="9123729" cy="4612822"/>
            <a:chOff x="20271" y="530678"/>
            <a:chExt cx="9123729" cy="4612822"/>
          </a:xfrm>
        </p:grpSpPr>
        <p:sp>
          <p:nvSpPr>
            <p:cNvPr id="32" name="MH_Text_1"/>
            <p:cNvSpPr txBox="1"/>
            <p:nvPr/>
          </p:nvSpPr>
          <p:spPr>
            <a:xfrm>
              <a:off x="4959122" y="1169079"/>
              <a:ext cx="3633352" cy="357996"/>
            </a:xfrm>
            <a:prstGeom prst="rect">
              <a:avLst/>
            </a:prstGeom>
            <a:noFill/>
          </p:spPr>
          <p:txBody>
            <a:bodyPr lIns="68580" tIns="34290" rIns="68580" bIns="34290" anchor="t"/>
            <a:lstStyle/>
            <a:p>
              <a:pPr>
                <a:lnSpc>
                  <a:spcPts val="15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This dataset was provided by Cleveland Clinic Foundation.</a:t>
              </a:r>
            </a:p>
          </p:txBody>
        </p:sp>
        <p:sp>
          <p:nvSpPr>
            <p:cNvPr id="35" name="文本框 10"/>
            <p:cNvSpPr txBox="1"/>
            <p:nvPr/>
          </p:nvSpPr>
          <p:spPr>
            <a:xfrm>
              <a:off x="2905125" y="530678"/>
              <a:ext cx="3333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rgbClr val="34548B"/>
                  </a:solidFill>
                  <a:latin typeface="+mn-ea"/>
                  <a:sym typeface="+mn-ea"/>
                </a:rPr>
                <a:t>Research methods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4413765" y="848291"/>
              <a:ext cx="483476" cy="45719"/>
            </a:xfrm>
            <a:prstGeom prst="rect">
              <a:avLst/>
            </a:prstGeom>
            <a:solidFill>
              <a:srgbClr val="345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环形箭头 47"/>
            <p:cNvSpPr/>
            <p:nvPr/>
          </p:nvSpPr>
          <p:spPr>
            <a:xfrm rot="2700000" flipH="1">
              <a:off x="2660840" y="1566170"/>
              <a:ext cx="1136354" cy="1136486"/>
            </a:xfrm>
            <a:prstGeom prst="circularArrow">
              <a:avLst>
                <a:gd name="adj1" fmla="val 3291"/>
                <a:gd name="adj2" fmla="val 898095"/>
                <a:gd name="adj3" fmla="val 20372752"/>
                <a:gd name="adj4" fmla="val 15855069"/>
                <a:gd name="adj5" fmla="val 5720"/>
              </a:avLst>
            </a:prstGeom>
            <a:solidFill>
              <a:srgbClr val="345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900">
                <a:solidFill>
                  <a:schemeClr val="tx1"/>
                </a:solidFill>
              </a:endParaRPr>
            </a:p>
          </p:txBody>
        </p:sp>
        <p:grpSp>
          <p:nvGrpSpPr>
            <p:cNvPr id="51" name="组 4"/>
            <p:cNvGrpSpPr/>
            <p:nvPr/>
          </p:nvGrpSpPr>
          <p:grpSpPr>
            <a:xfrm>
              <a:off x="3720574" y="2108309"/>
              <a:ext cx="1366332" cy="1366332"/>
              <a:chOff x="4571999" y="1867989"/>
              <a:chExt cx="2638700" cy="2638700"/>
            </a:xfrm>
          </p:grpSpPr>
          <p:sp>
            <p:nvSpPr>
              <p:cNvPr id="65" name="同心圆 64"/>
              <p:cNvSpPr/>
              <p:nvPr/>
            </p:nvSpPr>
            <p:spPr>
              <a:xfrm>
                <a:off x="4571999" y="1867989"/>
                <a:ext cx="2638700" cy="2638700"/>
              </a:xfrm>
              <a:prstGeom prst="donut">
                <a:avLst>
                  <a:gd name="adj" fmla="val 3267"/>
                </a:avLst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4715690" y="2011680"/>
                <a:ext cx="2351318" cy="2351316"/>
              </a:xfrm>
              <a:prstGeom prst="ellipse">
                <a:avLst/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</a:rPr>
                  <a:t>Research methods</a:t>
                </a:r>
                <a:endParaRPr kumimoji="1" lang="zh-CN" altLang="en-US" sz="11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endParaRPr>
              </a:p>
            </p:txBody>
          </p:sp>
        </p:grpSp>
        <p:sp>
          <p:nvSpPr>
            <p:cNvPr id="63" name="同心圆 62"/>
            <p:cNvSpPr/>
            <p:nvPr/>
          </p:nvSpPr>
          <p:spPr>
            <a:xfrm>
              <a:off x="2700978" y="1754649"/>
              <a:ext cx="1064205" cy="1064205"/>
            </a:xfrm>
            <a:prstGeom prst="donut">
              <a:avLst>
                <a:gd name="adj" fmla="val 3267"/>
              </a:avLst>
            </a:prstGeom>
            <a:solidFill>
              <a:srgbClr val="345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696051" y="2983311"/>
              <a:ext cx="1769658" cy="1627122"/>
              <a:chOff x="3106024" y="3143695"/>
              <a:chExt cx="1136354" cy="1136354"/>
            </a:xfrm>
          </p:grpSpPr>
          <p:sp>
            <p:nvSpPr>
              <p:cNvPr id="41" name="环形箭头 40"/>
              <p:cNvSpPr/>
              <p:nvPr/>
            </p:nvSpPr>
            <p:spPr>
              <a:xfrm rot="5400000">
                <a:off x="3106024" y="3143695"/>
                <a:ext cx="1136354" cy="1136354"/>
              </a:xfrm>
              <a:prstGeom prst="circularArrow">
                <a:avLst>
                  <a:gd name="adj1" fmla="val 3291"/>
                  <a:gd name="adj2" fmla="val 898095"/>
                  <a:gd name="adj3" fmla="val 20372752"/>
                  <a:gd name="adj4" fmla="val 15855069"/>
                  <a:gd name="adj5" fmla="val 5720"/>
                </a:avLst>
              </a:prstGeom>
              <a:solidFill>
                <a:srgbClr val="B3C7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同心圆 60"/>
              <p:cNvSpPr/>
              <p:nvPr/>
            </p:nvSpPr>
            <p:spPr>
              <a:xfrm>
                <a:off x="3180429" y="3322286"/>
                <a:ext cx="843249" cy="843249"/>
              </a:xfrm>
              <a:prstGeom prst="donut">
                <a:avLst>
                  <a:gd name="adj" fmla="val 3267"/>
                </a:avLst>
              </a:prstGeom>
              <a:solidFill>
                <a:srgbClr val="B3C7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778262" y="3032295"/>
              <a:ext cx="1460614" cy="1366246"/>
              <a:chOff x="4784779" y="2795669"/>
              <a:chExt cx="1610199" cy="1555499"/>
            </a:xfrm>
          </p:grpSpPr>
          <p:sp>
            <p:nvSpPr>
              <p:cNvPr id="42" name="环形箭头 41"/>
              <p:cNvSpPr/>
              <p:nvPr/>
            </p:nvSpPr>
            <p:spPr>
              <a:xfrm rot="16200000" flipH="1">
                <a:off x="4784779" y="2845683"/>
                <a:ext cx="1505485" cy="1505486"/>
              </a:xfrm>
              <a:prstGeom prst="circularArrow">
                <a:avLst>
                  <a:gd name="adj1" fmla="val 2759"/>
                  <a:gd name="adj2" fmla="val 898095"/>
                  <a:gd name="adj3" fmla="val 20334573"/>
                  <a:gd name="adj4" fmla="val 15855069"/>
                  <a:gd name="adj5" fmla="val 5720"/>
                </a:avLst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同心圆 58"/>
              <p:cNvSpPr/>
              <p:nvPr/>
            </p:nvSpPr>
            <p:spPr>
              <a:xfrm>
                <a:off x="5004975" y="2795669"/>
                <a:ext cx="1390003" cy="1390003"/>
              </a:xfrm>
              <a:prstGeom prst="donut">
                <a:avLst>
                  <a:gd name="adj" fmla="val 3267"/>
                </a:avLst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3675965" y="858021"/>
              <a:ext cx="1401394" cy="1362114"/>
              <a:chOff x="4726467" y="1390618"/>
              <a:chExt cx="1136354" cy="1136354"/>
            </a:xfrm>
          </p:grpSpPr>
          <p:sp>
            <p:nvSpPr>
              <p:cNvPr id="47" name="环形箭头 46"/>
              <p:cNvSpPr/>
              <p:nvPr/>
            </p:nvSpPr>
            <p:spPr>
              <a:xfrm rot="18900000">
                <a:off x="4726467" y="1390618"/>
                <a:ext cx="1136354" cy="1136354"/>
              </a:xfrm>
              <a:prstGeom prst="circularArrow">
                <a:avLst>
                  <a:gd name="adj1" fmla="val 3291"/>
                  <a:gd name="adj2" fmla="val 898095"/>
                  <a:gd name="adj3" fmla="val 20372752"/>
                  <a:gd name="adj4" fmla="val 15855069"/>
                  <a:gd name="adj5" fmla="val 7512"/>
                </a:avLst>
              </a:prstGeom>
              <a:solidFill>
                <a:srgbClr val="B3C7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同心圆 55"/>
              <p:cNvSpPr/>
              <p:nvPr/>
            </p:nvSpPr>
            <p:spPr>
              <a:xfrm>
                <a:off x="4873020" y="1570038"/>
                <a:ext cx="843249" cy="843249"/>
              </a:xfrm>
              <a:prstGeom prst="donut">
                <a:avLst>
                  <a:gd name="adj" fmla="val 3267"/>
                </a:avLst>
              </a:prstGeom>
              <a:solidFill>
                <a:srgbClr val="B3C7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7" name="TextBox 20"/>
            <p:cNvSpPr txBox="1"/>
            <p:nvPr/>
          </p:nvSpPr>
          <p:spPr>
            <a:xfrm>
              <a:off x="3921651" y="1253670"/>
              <a:ext cx="8566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Data Source</a:t>
              </a:r>
              <a:endPara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8" name="TextBox 20"/>
            <p:cNvSpPr txBox="1"/>
            <p:nvPr/>
          </p:nvSpPr>
          <p:spPr>
            <a:xfrm>
              <a:off x="4981138" y="3160599"/>
              <a:ext cx="1257738" cy="10772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Machine Learning algorithms used</a:t>
              </a:r>
            </a:p>
            <a:p>
              <a:pPr algn="ctr"/>
              <a:endPara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9" name="TextBox 20"/>
            <p:cNvSpPr txBox="1"/>
            <p:nvPr/>
          </p:nvSpPr>
          <p:spPr>
            <a:xfrm>
              <a:off x="3048000" y="3321323"/>
              <a:ext cx="899886" cy="10772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Training model and Data analysis tools</a:t>
              </a:r>
            </a:p>
          </p:txBody>
        </p:sp>
        <p:sp>
          <p:nvSpPr>
            <p:cNvPr id="70" name="TextBox 20"/>
            <p:cNvSpPr txBox="1"/>
            <p:nvPr/>
          </p:nvSpPr>
          <p:spPr>
            <a:xfrm>
              <a:off x="2740660" y="2053189"/>
              <a:ext cx="979914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Data Description</a:t>
              </a:r>
            </a:p>
            <a:p>
              <a:pPr algn="ctr"/>
              <a:endPara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73" name="MH_Text_1"/>
            <p:cNvSpPr txBox="1"/>
            <p:nvPr/>
          </p:nvSpPr>
          <p:spPr>
            <a:xfrm>
              <a:off x="6297534" y="1910637"/>
              <a:ext cx="1859496" cy="357996"/>
            </a:xfrm>
            <a:prstGeom prst="rect">
              <a:avLst/>
            </a:prstGeom>
            <a:noFill/>
          </p:spPr>
          <p:txBody>
            <a:bodyPr lIns="68580" tIns="34290" rIns="68580" bIns="34290" anchor="t"/>
            <a:lstStyle/>
            <a:p>
              <a:pPr>
                <a:lnSpc>
                  <a:spcPts val="1500"/>
                </a:lnSpc>
              </a:pPr>
              <a:r>
                <a:rPr lang="en-US" altLang="zh-CN" sz="1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Jupyter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notebook </a:t>
              </a:r>
            </a:p>
          </p:txBody>
        </p:sp>
        <p:sp>
          <p:nvSpPr>
            <p:cNvPr id="74" name="MH_Text_1"/>
            <p:cNvSpPr txBox="1"/>
            <p:nvPr/>
          </p:nvSpPr>
          <p:spPr>
            <a:xfrm>
              <a:off x="551527" y="1436914"/>
              <a:ext cx="2189132" cy="1578242"/>
            </a:xfrm>
            <a:prstGeom prst="rect">
              <a:avLst/>
            </a:prstGeom>
            <a:noFill/>
          </p:spPr>
          <p:txBody>
            <a:bodyPr lIns="68580" tIns="34290" rIns="68580" bIns="34290" anchor="t"/>
            <a:lstStyle/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This dataset consists of 13 features and a target variable.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Target variable  is the variable which we have to predict 1 means patient is suffering from heart risk and 0 means patient is normal </a:t>
              </a:r>
            </a:p>
          </p:txBody>
        </p:sp>
        <p:sp>
          <p:nvSpPr>
            <p:cNvPr id="75" name="MH_Text_1"/>
            <p:cNvSpPr txBox="1"/>
            <p:nvPr/>
          </p:nvSpPr>
          <p:spPr>
            <a:xfrm>
              <a:off x="1625599" y="3359739"/>
              <a:ext cx="1245161" cy="1038802"/>
            </a:xfrm>
            <a:prstGeom prst="rect">
              <a:avLst/>
            </a:prstGeom>
            <a:noFill/>
          </p:spPr>
          <p:txBody>
            <a:bodyPr lIns="68580" tIns="34290" rIns="68580" bIns="34290" anchor="t"/>
            <a:lstStyle/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Pandas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NumPy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Matplotlib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Seaborn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Scikit -learn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14" name="组合 4">
              <a:extLst>
                <a:ext uri="{FF2B5EF4-FFF2-40B4-BE49-F238E27FC236}">
                  <a16:creationId xmlns:a16="http://schemas.microsoft.com/office/drawing/2014/main" id="{69EC6993-B199-0CE1-7C53-294804CF8352}"/>
                </a:ext>
              </a:extLst>
            </p:cNvPr>
            <p:cNvGrpSpPr/>
            <p:nvPr/>
          </p:nvGrpSpPr>
          <p:grpSpPr>
            <a:xfrm>
              <a:off x="4959123" y="1672437"/>
              <a:ext cx="1248844" cy="1195477"/>
              <a:chOff x="4784779" y="2795669"/>
              <a:chExt cx="1610199" cy="1555499"/>
            </a:xfrm>
          </p:grpSpPr>
          <p:sp>
            <p:nvSpPr>
              <p:cNvPr id="15" name="环形箭头 41">
                <a:extLst>
                  <a:ext uri="{FF2B5EF4-FFF2-40B4-BE49-F238E27FC236}">
                    <a16:creationId xmlns:a16="http://schemas.microsoft.com/office/drawing/2014/main" id="{4345E0B4-7023-2491-004E-299AF603ABE4}"/>
                  </a:ext>
                </a:extLst>
              </p:cNvPr>
              <p:cNvSpPr/>
              <p:nvPr/>
            </p:nvSpPr>
            <p:spPr>
              <a:xfrm rot="16200000" flipH="1">
                <a:off x="4784779" y="2845683"/>
                <a:ext cx="1505485" cy="1505486"/>
              </a:xfrm>
              <a:prstGeom prst="circularArrow">
                <a:avLst>
                  <a:gd name="adj1" fmla="val 2759"/>
                  <a:gd name="adj2" fmla="val 898095"/>
                  <a:gd name="adj3" fmla="val 20334573"/>
                  <a:gd name="adj4" fmla="val 15855069"/>
                  <a:gd name="adj5" fmla="val 5720"/>
                </a:avLst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同心圆 58">
                <a:extLst>
                  <a:ext uri="{FF2B5EF4-FFF2-40B4-BE49-F238E27FC236}">
                    <a16:creationId xmlns:a16="http://schemas.microsoft.com/office/drawing/2014/main" id="{E74E84D2-CCCC-7AF3-9F09-0CCB3C3777F4}"/>
                  </a:ext>
                </a:extLst>
              </p:cNvPr>
              <p:cNvSpPr/>
              <p:nvPr/>
            </p:nvSpPr>
            <p:spPr>
              <a:xfrm>
                <a:off x="5004975" y="2795669"/>
                <a:ext cx="1390003" cy="1390003"/>
              </a:xfrm>
              <a:prstGeom prst="donut">
                <a:avLst>
                  <a:gd name="adj" fmla="val 3267"/>
                </a:avLst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DB98B892-E088-F69B-0156-D9DCFB5BAFAB}"/>
                </a:ext>
              </a:extLst>
            </p:cNvPr>
            <p:cNvSpPr txBox="1"/>
            <p:nvPr/>
          </p:nvSpPr>
          <p:spPr>
            <a:xfrm>
              <a:off x="5149402" y="2053189"/>
              <a:ext cx="102034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IDE</a:t>
              </a:r>
              <a:endPara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8" name="MH_Text_1">
              <a:extLst>
                <a:ext uri="{FF2B5EF4-FFF2-40B4-BE49-F238E27FC236}">
                  <a16:creationId xmlns:a16="http://schemas.microsoft.com/office/drawing/2014/main" id="{09AC0C77-6F61-6E91-4A5C-72A0E30058A8}"/>
                </a:ext>
              </a:extLst>
            </p:cNvPr>
            <p:cNvSpPr txBox="1"/>
            <p:nvPr/>
          </p:nvSpPr>
          <p:spPr>
            <a:xfrm>
              <a:off x="6461379" y="3072407"/>
              <a:ext cx="2189134" cy="984336"/>
            </a:xfrm>
            <a:prstGeom prst="rect">
              <a:avLst/>
            </a:prstGeom>
            <a:noFill/>
          </p:spPr>
          <p:txBody>
            <a:bodyPr lIns="68580" tIns="34290" rIns="68580" bIns="34290" anchor="t"/>
            <a:lstStyle/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Logistic regression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K-Nearest Neighbors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Naive Bayes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Decision Tree,</a:t>
              </a:r>
            </a:p>
            <a:p>
              <a:pPr marL="171450" indent="-171450">
                <a:lnSpc>
                  <a:spcPts val="1500"/>
                </a:lnSpc>
                <a:buFont typeface="Courier New" panose="02070309020205020404" pitchFamily="49" charset="0"/>
                <a:buChar char="o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Random Forest  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4D66B4E-CF46-5DA0-B304-EB115431818A}"/>
                </a:ext>
              </a:extLst>
            </p:cNvPr>
            <p:cNvSpPr/>
            <p:nvPr/>
          </p:nvSpPr>
          <p:spPr>
            <a:xfrm>
              <a:off x="20271" y="4718222"/>
              <a:ext cx="9123729" cy="425278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3426703" y="1322024"/>
            <a:ext cx="2290595" cy="694063"/>
          </a:xfrm>
          <a:prstGeom prst="roundRect">
            <a:avLst/>
          </a:prstGeom>
          <a:solidFill>
            <a:srgbClr val="B3C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0"/>
          <p:cNvSpPr txBox="1"/>
          <p:nvPr/>
        </p:nvSpPr>
        <p:spPr>
          <a:xfrm>
            <a:off x="3291840" y="1371166"/>
            <a:ext cx="256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34548B"/>
                </a:solidFill>
                <a:latin typeface="+mn-ea"/>
              </a:rPr>
              <a:t>04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987753" y="1033011"/>
            <a:ext cx="7168494" cy="3077478"/>
            <a:chOff x="937099" y="388361"/>
            <a:chExt cx="7657923" cy="3287592"/>
          </a:xfrm>
        </p:grpSpPr>
        <p:grpSp>
          <p:nvGrpSpPr>
            <p:cNvPr id="21" name="组合 20"/>
            <p:cNvGrpSpPr/>
            <p:nvPr/>
          </p:nvGrpSpPr>
          <p:grpSpPr>
            <a:xfrm>
              <a:off x="7378499" y="388361"/>
              <a:ext cx="1216523" cy="990537"/>
              <a:chOff x="8259815" y="811498"/>
              <a:chExt cx="1216523" cy="990537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8259815" y="811498"/>
                <a:ext cx="1216523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8960522" y="1130305"/>
                <a:ext cx="505425" cy="411534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组合 21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0BB49D21-8808-DA41-2165-50DCC5889345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4635DE-3DA9-9DF1-206E-622BC4B4DD14}"/>
              </a:ext>
            </a:extLst>
          </p:cNvPr>
          <p:cNvSpPr/>
          <p:nvPr/>
        </p:nvSpPr>
        <p:spPr>
          <a:xfrm>
            <a:off x="1691680" y="2571750"/>
            <a:ext cx="5674320" cy="715999"/>
          </a:xfrm>
          <a:prstGeom prst="rect">
            <a:avLst/>
          </a:prstGeom>
          <a:solidFill>
            <a:srgbClr val="3454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本框 10">
            <a:extLst>
              <a:ext uri="{FF2B5EF4-FFF2-40B4-BE49-F238E27FC236}">
                <a16:creationId xmlns:a16="http://schemas.microsoft.com/office/drawing/2014/main" id="{802E7C79-392B-094C-B049-66241E891DD1}"/>
              </a:ext>
            </a:extLst>
          </p:cNvPr>
          <p:cNvSpPr txBox="1"/>
          <p:nvPr/>
        </p:nvSpPr>
        <p:spPr>
          <a:xfrm>
            <a:off x="1691680" y="2606583"/>
            <a:ext cx="567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+mn-ea"/>
                <a:sym typeface="+mn-ea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3030852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329543" y="695583"/>
            <a:ext cx="444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Features of the dataset 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9351AF-4864-3777-1CA4-135A6F24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787" y="1705927"/>
            <a:ext cx="5940425" cy="1731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392456-43DD-ADEB-AA6D-42FC136B949F}"/>
              </a:ext>
            </a:extLst>
          </p:cNvPr>
          <p:cNvSpPr txBox="1"/>
          <p:nvPr/>
        </p:nvSpPr>
        <p:spPr>
          <a:xfrm>
            <a:off x="1654629" y="3619138"/>
            <a:ext cx="5887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1: displaying sample entries of dataset 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017565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329543" y="695583"/>
            <a:ext cx="444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Exploratory Data Analysis  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A25-FEE8-6E52-DB80-5D53C3160CBB}"/>
              </a:ext>
            </a:extLst>
          </p:cNvPr>
          <p:cNvSpPr txBox="1"/>
          <p:nvPr/>
        </p:nvSpPr>
        <p:spPr>
          <a:xfrm>
            <a:off x="1756229" y="1666802"/>
            <a:ext cx="502194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EDA helps us to understand and explore different pieces of information, including averages, mean, minima and maxima, and other relevant points.</a:t>
            </a:r>
          </a:p>
          <a:p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More importantly, EDA can help analysts identify major errors, any anomalies, or missing values in their dataset.  </a:t>
            </a:r>
          </a:p>
        </p:txBody>
      </p:sp>
      <p:grpSp>
        <p:nvGrpSpPr>
          <p:cNvPr id="8" name="Group 11">
            <a:extLst>
              <a:ext uri="{FF2B5EF4-FFF2-40B4-BE49-F238E27FC236}">
                <a16:creationId xmlns:a16="http://schemas.microsoft.com/office/drawing/2014/main" id="{71BC55D8-42C7-C3BE-E896-3C33AEC30B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69157" y="728647"/>
            <a:ext cx="505814" cy="359127"/>
            <a:chOff x="1407" y="1098"/>
            <a:chExt cx="800" cy="568"/>
          </a:xfrm>
          <a:solidFill>
            <a:srgbClr val="34548B"/>
          </a:solidFill>
        </p:grpSpPr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8CA978E0-DC68-EDE3-9A9C-98E168E8AC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02B8AB85-5869-7734-1D56-7216E24877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E6F1EB76-BEA6-BD2B-71BE-9AE8A3C90E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16F87770-B077-2E89-C386-2FB21BBB04FB}"/>
                </a:ext>
              </a:extLst>
            </p:cNvPr>
            <p:cNvSpPr/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CD0CF40A-78BE-2747-53A2-93CFA2DCF2C6}"/>
                </a:ext>
              </a:extLst>
            </p:cNvPr>
            <p:cNvSpPr/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51A44712-D1E5-614F-43A0-68DA7947622F}"/>
                </a:ext>
              </a:extLst>
            </p:cNvPr>
            <p:cNvSpPr/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A7D84178-FE14-D4B7-B2CE-96B9C35A8B3D}"/>
                </a:ext>
              </a:extLst>
            </p:cNvPr>
            <p:cNvSpPr/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D491BF86-5A8D-7720-C457-0B84F425B765}"/>
                </a:ext>
              </a:extLst>
            </p:cNvPr>
            <p:cNvSpPr/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34747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2908850" y="530678"/>
            <a:ext cx="33263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Checking Missing values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28000C-DCE0-D4E8-9880-D076F3581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355" y="1305242"/>
            <a:ext cx="1685290" cy="25330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654629" y="3838257"/>
            <a:ext cx="5900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2: Checking missing entries in the dataset </a:t>
            </a:r>
            <a:r>
              <a:rPr lang="en-US" altLang="zh-CN" sz="1200" dirty="0" err="1">
                <a:solidFill>
                  <a:schemeClr val="tx2"/>
                </a:solidFill>
                <a:latin typeface="+mn-ea"/>
              </a:rPr>
              <a:t>columnwise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  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B69115-3B8D-CD72-9812-387A34D080B7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530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1654630" y="530678"/>
            <a:ext cx="549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Numerical statistics of columns including averages, mean, minima and maximum 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654629" y="3838257"/>
            <a:ext cx="5900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3: </a:t>
            </a:r>
            <a:r>
              <a:rPr lang="en-US" altLang="zh-CN" sz="1200" dirty="0">
                <a:solidFill>
                  <a:srgbClr val="34548B"/>
                </a:solidFill>
                <a:latin typeface="+mn-ea"/>
                <a:sym typeface="+mn-ea"/>
              </a:rPr>
              <a:t>Numerical statistics of columns 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D2010E-BBF7-036E-407D-B70389686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982" y="1444171"/>
            <a:ext cx="6724621" cy="17222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A8FB05-DFDE-BBFE-13EC-C973249B48DE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07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2908850" y="530678"/>
            <a:ext cx="33263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Distribution of Heart disease (target variable) 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654629" y="4064000"/>
            <a:ext cx="6081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4: Distribution of Heart disease 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28675D-5423-8D5F-7F21-F1E8B0E89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787" y="1130935"/>
            <a:ext cx="5940425" cy="28816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5A9CAA-C50F-6BC1-9424-8B1990957E20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898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2908850" y="530678"/>
            <a:ext cx="33263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Distribution of Heart disease (Gender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531256" y="3766457"/>
            <a:ext cx="6081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5: Checking Gender &amp; </a:t>
            </a:r>
            <a:r>
              <a:rPr lang="en-US" altLang="zh-CN" sz="1200" dirty="0" err="1">
                <a:solidFill>
                  <a:schemeClr val="tx2"/>
                </a:solidFill>
                <a:latin typeface="+mn-ea"/>
              </a:rPr>
              <a:t>Agewise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 Distribution 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CB718D-CB7E-CC7B-A9B1-ED3F39DBE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787" y="1687195"/>
            <a:ext cx="5940425" cy="17691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10B3A4-FD6C-3D77-298E-B5DD26D88511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07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2656115" y="530678"/>
            <a:ext cx="4281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AGE DISTRIBUTION OF NORMAL AND HEART DISEASE PATIENTS 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531256" y="3766457"/>
            <a:ext cx="6081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6: Age distribution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D7A0F-131C-32D6-7600-F344ABD79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238" y="1621121"/>
            <a:ext cx="3649619" cy="1702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B55329-CBB6-AE3A-5566-89E1CC306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857" y="1621121"/>
            <a:ext cx="3536315" cy="17026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73758C-ADC5-51BF-ED9B-18561B9F67D2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03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10"/>
          <p:cNvSpPr txBox="1"/>
          <p:nvPr/>
        </p:nvSpPr>
        <p:spPr>
          <a:xfrm>
            <a:off x="2656115" y="530678"/>
            <a:ext cx="4281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34548B"/>
                </a:solidFill>
                <a:latin typeface="+mn-ea"/>
                <a:sym typeface="+mn-ea"/>
              </a:rPr>
              <a:t>Correlation Matrix </a:t>
            </a:r>
            <a:endParaRPr lang="zh-CN" altLang="en-US" sz="1000" dirty="0">
              <a:solidFill>
                <a:srgbClr val="34548B"/>
              </a:solidFill>
              <a:latin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30262" y="776899"/>
            <a:ext cx="483476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70A3F-EFA9-7BAA-AD06-C91D900E41FE}"/>
              </a:ext>
            </a:extLst>
          </p:cNvPr>
          <p:cNvSpPr txBox="1"/>
          <p:nvPr/>
        </p:nvSpPr>
        <p:spPr>
          <a:xfrm>
            <a:off x="1531258" y="4462562"/>
            <a:ext cx="5682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Figure 8: Correlation matrix</a:t>
            </a:r>
            <a:endParaRPr lang="zh-CN" altLang="en-US" sz="1200" dirty="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59E486-04F3-0D0C-1503-0081FE19BF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3" y="889952"/>
            <a:ext cx="4223655" cy="3572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3D07C7-6150-27DA-3211-D4C05321C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798" y="889952"/>
            <a:ext cx="3614059" cy="357260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24B799-9BDF-0398-F7CF-6C4CC457881B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76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E5029AC-33C7-E166-A659-A38B58D2D998}"/>
              </a:ext>
            </a:extLst>
          </p:cNvPr>
          <p:cNvGrpSpPr/>
          <p:nvPr/>
        </p:nvGrpSpPr>
        <p:grpSpPr>
          <a:xfrm>
            <a:off x="0" y="793962"/>
            <a:ext cx="9144000" cy="4349538"/>
            <a:chOff x="0" y="793962"/>
            <a:chExt cx="9144000" cy="4349538"/>
          </a:xfrm>
        </p:grpSpPr>
        <p:sp>
          <p:nvSpPr>
            <p:cNvPr id="11" name="文本框 10"/>
            <p:cNvSpPr txBox="1"/>
            <p:nvPr/>
          </p:nvSpPr>
          <p:spPr>
            <a:xfrm>
              <a:off x="1859484" y="2028952"/>
              <a:ext cx="3101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dirty="0">
                  <a:solidFill>
                    <a:schemeClr val="bg1"/>
                  </a:solidFill>
                  <a:latin typeface="+mn-ea"/>
                </a:rPr>
                <a:t>Introduction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1B5D41B-8364-597B-1195-46A73645D864}"/>
                </a:ext>
              </a:extLst>
            </p:cNvPr>
            <p:cNvGrpSpPr/>
            <p:nvPr/>
          </p:nvGrpSpPr>
          <p:grpSpPr>
            <a:xfrm>
              <a:off x="1449010" y="2085724"/>
              <a:ext cx="485788" cy="413143"/>
              <a:chOff x="1449009" y="2085724"/>
              <a:chExt cx="485789" cy="413143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1477276" y="2091342"/>
                <a:ext cx="407526" cy="407525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rgbClr val="34548B"/>
                  </a:solidFill>
                  <a:latin typeface="+mn-ea"/>
                </a:endParaRPr>
              </a:p>
            </p:txBody>
          </p:sp>
          <p:sp>
            <p:nvSpPr>
              <p:cNvPr id="26" name="文本框 17"/>
              <p:cNvSpPr txBox="1"/>
              <p:nvPr/>
            </p:nvSpPr>
            <p:spPr>
              <a:xfrm>
                <a:off x="1449009" y="2085724"/>
                <a:ext cx="48578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000" dirty="0">
                    <a:solidFill>
                      <a:srgbClr val="34548B"/>
                    </a:solidFill>
                    <a:latin typeface="+mn-ea"/>
                    <a:sym typeface="+mn-ea"/>
                  </a:rPr>
                  <a:t>01</a:t>
                </a:r>
              </a:p>
            </p:txBody>
          </p:sp>
        </p:grpSp>
        <p:sp>
          <p:nvSpPr>
            <p:cNvPr id="36" name="文本框 10"/>
            <p:cNvSpPr txBox="1"/>
            <p:nvPr/>
          </p:nvSpPr>
          <p:spPr>
            <a:xfrm>
              <a:off x="5436157" y="2049124"/>
              <a:ext cx="30940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Trebuchet MS" panose="020B0603020202020204" pitchFamily="34" charset="0"/>
                  <a:cs typeface="Times New Roman" panose="02020603050405020304" pitchFamily="18" charset="0"/>
                </a:rPr>
                <a:t>Literature review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51AA86-7134-28C1-8680-FEB35043851B}"/>
                </a:ext>
              </a:extLst>
            </p:cNvPr>
            <p:cNvGrpSpPr/>
            <p:nvPr/>
          </p:nvGrpSpPr>
          <p:grpSpPr>
            <a:xfrm>
              <a:off x="1449010" y="2857632"/>
              <a:ext cx="513301" cy="400111"/>
              <a:chOff x="1449009" y="3035576"/>
              <a:chExt cx="485789" cy="413143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1477276" y="3041194"/>
                <a:ext cx="407526" cy="407525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000">
                  <a:solidFill>
                    <a:srgbClr val="34548B"/>
                  </a:solidFill>
                  <a:latin typeface="+mn-ea"/>
                </a:endParaRPr>
              </a:p>
            </p:txBody>
          </p:sp>
          <p:sp>
            <p:nvSpPr>
              <p:cNvPr id="38" name="文本框 17"/>
              <p:cNvSpPr txBox="1"/>
              <p:nvPr/>
            </p:nvSpPr>
            <p:spPr>
              <a:xfrm>
                <a:off x="1449009" y="3035576"/>
                <a:ext cx="48578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en-US" altLang="zh-CN" sz="2000" dirty="0">
                    <a:solidFill>
                      <a:srgbClr val="34548B"/>
                    </a:solidFill>
                    <a:latin typeface="+mn-ea"/>
                    <a:sym typeface="+mn-ea"/>
                  </a:rPr>
                  <a:t>03</a:t>
                </a:r>
              </a:p>
            </p:txBody>
          </p:sp>
        </p:grpSp>
        <p:sp>
          <p:nvSpPr>
            <p:cNvPr id="41" name="文本框 10"/>
            <p:cNvSpPr txBox="1"/>
            <p:nvPr/>
          </p:nvSpPr>
          <p:spPr>
            <a:xfrm>
              <a:off x="1858539" y="2740886"/>
              <a:ext cx="30871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zh-CN" sz="2400" dirty="0">
                  <a:solidFill>
                    <a:schemeClr val="bg1"/>
                  </a:solidFill>
                  <a:latin typeface="Trebuchet MS" panose="020B0603020202020204" pitchFamily="34" charset="0"/>
                  <a:cs typeface="Times New Roman" panose="02020603050405020304" pitchFamily="18" charset="0"/>
                </a:rPr>
                <a:t>Methodology</a:t>
              </a:r>
              <a:endParaRPr lang="en-US" altLang="zh-CN" sz="1800" dirty="0">
                <a:solidFill>
                  <a:schemeClr val="bg1"/>
                </a:solidFill>
                <a:latin typeface="+mn-ea"/>
                <a:sym typeface="+mn-ea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D5D6D3A-2A3A-55AA-AF34-FF88EF24C280}"/>
                </a:ext>
              </a:extLst>
            </p:cNvPr>
            <p:cNvGrpSpPr/>
            <p:nvPr/>
          </p:nvGrpSpPr>
          <p:grpSpPr>
            <a:xfrm>
              <a:off x="4989593" y="2091613"/>
              <a:ext cx="496560" cy="405338"/>
              <a:chOff x="4989593" y="2091612"/>
              <a:chExt cx="485789" cy="413143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5017860" y="2097230"/>
                <a:ext cx="407526" cy="407525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000">
                  <a:solidFill>
                    <a:srgbClr val="34548B"/>
                  </a:solidFill>
                  <a:latin typeface="+mn-ea"/>
                </a:endParaRPr>
              </a:p>
            </p:txBody>
          </p:sp>
          <p:sp>
            <p:nvSpPr>
              <p:cNvPr id="43" name="文本框 17"/>
              <p:cNvSpPr txBox="1"/>
              <p:nvPr/>
            </p:nvSpPr>
            <p:spPr>
              <a:xfrm>
                <a:off x="4989593" y="2091612"/>
                <a:ext cx="48578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en-US" altLang="zh-CN" sz="2000" dirty="0">
                    <a:solidFill>
                      <a:srgbClr val="34548B"/>
                    </a:solidFill>
                    <a:latin typeface="+mn-ea"/>
                    <a:sym typeface="+mn-ea"/>
                  </a:rPr>
                  <a:t>02</a:t>
                </a:r>
              </a:p>
            </p:txBody>
          </p:sp>
        </p:grpSp>
        <p:sp>
          <p:nvSpPr>
            <p:cNvPr id="50" name="文本框 10"/>
            <p:cNvSpPr txBox="1"/>
            <p:nvPr/>
          </p:nvSpPr>
          <p:spPr>
            <a:xfrm>
              <a:off x="5374918" y="2788438"/>
              <a:ext cx="305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dirty="0">
                  <a:solidFill>
                    <a:schemeClr val="bg1"/>
                  </a:solidFill>
                  <a:latin typeface="+mn-ea"/>
                  <a:sym typeface="+mn-ea"/>
                </a:rPr>
                <a:t>Data analysis</a:t>
              </a:r>
            </a:p>
          </p:txBody>
        </p:sp>
        <p:sp>
          <p:nvSpPr>
            <p:cNvPr id="51" name="椭圆 50"/>
            <p:cNvSpPr/>
            <p:nvPr/>
          </p:nvSpPr>
          <p:spPr>
            <a:xfrm flipV="1">
              <a:off x="5017860" y="2788438"/>
              <a:ext cx="357058" cy="39255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34548B"/>
                </a:solidFill>
                <a:latin typeface="+mn-ea"/>
              </a:endParaRPr>
            </a:p>
          </p:txBody>
        </p:sp>
        <p:sp>
          <p:nvSpPr>
            <p:cNvPr id="52" name="文本框 17"/>
            <p:cNvSpPr txBox="1"/>
            <p:nvPr/>
          </p:nvSpPr>
          <p:spPr>
            <a:xfrm>
              <a:off x="4945647" y="2802277"/>
              <a:ext cx="4965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34548B"/>
                  </a:solidFill>
                  <a:latin typeface="+mn-ea"/>
                  <a:sym typeface="+mn-ea"/>
                </a:rPr>
                <a:t>04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077029" y="793962"/>
              <a:ext cx="30117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spc="-225" dirty="0">
                  <a:solidFill>
                    <a:schemeClr val="bg1"/>
                  </a:solidFill>
                  <a:latin typeface="+mn-ea"/>
                  <a:sym typeface="+mn-ea"/>
                </a:rPr>
                <a:t>Contents</a:t>
              </a:r>
              <a:endParaRPr lang="zh-CN" altLang="en-US" sz="4800" b="1" spc="-225" dirty="0">
                <a:solidFill>
                  <a:schemeClr val="bg1"/>
                </a:solidFill>
                <a:latin typeface="+mn-ea"/>
                <a:sym typeface="+mn-ea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 flipV="1">
              <a:off x="3410858" y="1552857"/>
              <a:ext cx="2423886" cy="4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16022" y="1013433"/>
              <a:ext cx="7168494" cy="3077478"/>
              <a:chOff x="937099" y="388361"/>
              <a:chExt cx="7657923" cy="3287592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7378499" y="388361"/>
                <a:ext cx="1216523" cy="990537"/>
                <a:chOff x="8259815" y="811498"/>
                <a:chExt cx="1216523" cy="990537"/>
              </a:xfrm>
            </p:grpSpPr>
            <p:cxnSp>
              <p:nvCxnSpPr>
                <p:cNvPr id="28" name="直接连接符 27"/>
                <p:cNvCxnSpPr/>
                <p:nvPr/>
              </p:nvCxnSpPr>
              <p:spPr>
                <a:xfrm>
                  <a:off x="8259815" y="811498"/>
                  <a:ext cx="1216523" cy="990537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/>
                <p:cNvCxnSpPr/>
                <p:nvPr/>
              </p:nvCxnSpPr>
              <p:spPr>
                <a:xfrm>
                  <a:off x="8960522" y="1130305"/>
                  <a:ext cx="505425" cy="411534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组合 22"/>
              <p:cNvGrpSpPr/>
              <p:nvPr/>
            </p:nvGrpSpPr>
            <p:grpSpPr>
              <a:xfrm>
                <a:off x="937099" y="2685416"/>
                <a:ext cx="1216522" cy="990537"/>
                <a:chOff x="7212370" y="1441938"/>
                <a:chExt cx="1216522" cy="990537"/>
              </a:xfrm>
            </p:grpSpPr>
            <p:cxnSp>
              <p:nvCxnSpPr>
                <p:cNvPr id="24" name="直接连接符 23"/>
                <p:cNvCxnSpPr/>
                <p:nvPr/>
              </p:nvCxnSpPr>
              <p:spPr>
                <a:xfrm>
                  <a:off x="7212370" y="1441938"/>
                  <a:ext cx="1216522" cy="990537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/>
                <p:nvPr/>
              </p:nvCxnSpPr>
              <p:spPr>
                <a:xfrm>
                  <a:off x="7212370" y="1731438"/>
                  <a:ext cx="505425" cy="411535"/>
                </a:xfrm>
                <a:prstGeom prst="line">
                  <a:avLst/>
                </a:prstGeom>
                <a:ln w="12700">
                  <a:solidFill>
                    <a:srgbClr val="B3C7D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7BEE1C-A583-E485-0345-BE6CD3BC0749}"/>
                </a:ext>
              </a:extLst>
            </p:cNvPr>
            <p:cNvSpPr/>
            <p:nvPr/>
          </p:nvSpPr>
          <p:spPr>
            <a:xfrm>
              <a:off x="0" y="4718222"/>
              <a:ext cx="9144000" cy="425278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4E6DDFC-7A52-9004-E850-B3BD6FFC69EE}"/>
                </a:ext>
              </a:extLst>
            </p:cNvPr>
            <p:cNvGrpSpPr/>
            <p:nvPr/>
          </p:nvGrpSpPr>
          <p:grpSpPr>
            <a:xfrm>
              <a:off x="1399012" y="3668206"/>
              <a:ext cx="485788" cy="422705"/>
              <a:chOff x="1449009" y="3035576"/>
              <a:chExt cx="485789" cy="413143"/>
            </a:xfrm>
          </p:grpSpPr>
          <p:sp>
            <p:nvSpPr>
              <p:cNvPr id="30" name="椭圆 36">
                <a:extLst>
                  <a:ext uri="{FF2B5EF4-FFF2-40B4-BE49-F238E27FC236}">
                    <a16:creationId xmlns:a16="http://schemas.microsoft.com/office/drawing/2014/main" id="{B88550CF-B49A-7129-DFE5-96B01E2C835B}"/>
                  </a:ext>
                </a:extLst>
              </p:cNvPr>
              <p:cNvSpPr/>
              <p:nvPr/>
            </p:nvSpPr>
            <p:spPr>
              <a:xfrm>
                <a:off x="1477276" y="3041194"/>
                <a:ext cx="407526" cy="407525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000">
                  <a:solidFill>
                    <a:srgbClr val="34548B"/>
                  </a:solidFill>
                  <a:latin typeface="+mn-ea"/>
                </a:endParaRPr>
              </a:p>
            </p:txBody>
          </p:sp>
          <p:sp>
            <p:nvSpPr>
              <p:cNvPr id="31" name="文本框 17">
                <a:extLst>
                  <a:ext uri="{FF2B5EF4-FFF2-40B4-BE49-F238E27FC236}">
                    <a16:creationId xmlns:a16="http://schemas.microsoft.com/office/drawing/2014/main" id="{F76C2B4E-922B-7F9F-7880-EB28CD7D036B}"/>
                  </a:ext>
                </a:extLst>
              </p:cNvPr>
              <p:cNvSpPr txBox="1"/>
              <p:nvPr/>
            </p:nvSpPr>
            <p:spPr>
              <a:xfrm>
                <a:off x="1449009" y="3035576"/>
                <a:ext cx="48578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en-US" altLang="zh-CN" sz="2000" dirty="0">
                    <a:solidFill>
                      <a:srgbClr val="34548B"/>
                    </a:solidFill>
                    <a:latin typeface="+mn-ea"/>
                    <a:sym typeface="+mn-ea"/>
                  </a:rPr>
                  <a:t>05</a:t>
                </a:r>
              </a:p>
            </p:txBody>
          </p:sp>
        </p:grpSp>
        <p:sp>
          <p:nvSpPr>
            <p:cNvPr id="34" name="文本框 10">
              <a:extLst>
                <a:ext uri="{FF2B5EF4-FFF2-40B4-BE49-F238E27FC236}">
                  <a16:creationId xmlns:a16="http://schemas.microsoft.com/office/drawing/2014/main" id="{ACACBA15-7FF6-6C7B-AD3A-D534C0136F5A}"/>
                </a:ext>
              </a:extLst>
            </p:cNvPr>
            <p:cNvSpPr txBox="1"/>
            <p:nvPr/>
          </p:nvSpPr>
          <p:spPr>
            <a:xfrm>
              <a:off x="1913064" y="3661898"/>
              <a:ext cx="4232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dirty="0">
                  <a:solidFill>
                    <a:schemeClr val="bg1"/>
                  </a:solidFill>
                  <a:latin typeface="+mn-ea"/>
                  <a:sym typeface="+mn-ea"/>
                </a:rPr>
                <a:t>Heart disease prediction Web App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329543" y="695583"/>
            <a:ext cx="444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Train Model and Test Split    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2CAABC-DC5A-6E75-68C8-E827DB4C3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013113"/>
            <a:ext cx="7772400" cy="31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371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2A07C1E-A2BC-A3C5-C8E0-9BB9FBDBE8E5}"/>
              </a:ext>
            </a:extLst>
          </p:cNvPr>
          <p:cNvGrpSpPr/>
          <p:nvPr/>
        </p:nvGrpSpPr>
        <p:grpSpPr>
          <a:xfrm>
            <a:off x="20271" y="671098"/>
            <a:ext cx="9123729" cy="4472402"/>
            <a:chOff x="20271" y="671098"/>
            <a:chExt cx="9123729" cy="4472402"/>
          </a:xfrm>
        </p:grpSpPr>
        <p:sp>
          <p:nvSpPr>
            <p:cNvPr id="21" name="文本框 10"/>
            <p:cNvSpPr txBox="1"/>
            <p:nvPr/>
          </p:nvSpPr>
          <p:spPr>
            <a:xfrm>
              <a:off x="1386539" y="671098"/>
              <a:ext cx="65083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rgbClr val="34548B"/>
                  </a:solidFill>
                  <a:latin typeface="+mn-ea"/>
                  <a:sym typeface="+mn-ea"/>
                </a:rPr>
                <a:t> </a:t>
              </a:r>
              <a:r>
                <a:rPr lang="en-US" altLang="zh-CN" dirty="0">
                  <a:solidFill>
                    <a:srgbClr val="34548B"/>
                  </a:solidFill>
                  <a:latin typeface="+mn-ea"/>
                  <a:sym typeface="+mn-ea"/>
                </a:rPr>
                <a:t>Comparing results  of different algorithms and display accuracy score</a:t>
              </a:r>
              <a:endParaRPr lang="zh-CN" altLang="en-US" dirty="0">
                <a:solidFill>
                  <a:srgbClr val="34548B"/>
                </a:solidFill>
                <a:latin typeface="+mn-ea"/>
                <a:sym typeface="+mn-ea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330262" y="1064915"/>
              <a:ext cx="483476" cy="45719"/>
            </a:xfrm>
            <a:prstGeom prst="rect">
              <a:avLst/>
            </a:prstGeom>
            <a:solidFill>
              <a:srgbClr val="345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3182A10-4491-6BD2-20A5-52288290F955}"/>
                </a:ext>
              </a:extLst>
            </p:cNvPr>
            <p:cNvSpPr/>
            <p:nvPr/>
          </p:nvSpPr>
          <p:spPr>
            <a:xfrm>
              <a:off x="20271" y="4718222"/>
              <a:ext cx="9123729" cy="425278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28EBEB3-CF2D-53A5-DEFA-DC2B14B0F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658071"/>
              </p:ext>
            </p:extLst>
          </p:nvPr>
        </p:nvGraphicFramePr>
        <p:xfrm>
          <a:off x="1422400" y="1459230"/>
          <a:ext cx="5462494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31247">
                  <a:extLst>
                    <a:ext uri="{9D8B030D-6E8A-4147-A177-3AD203B41FA5}">
                      <a16:colId xmlns:a16="http://schemas.microsoft.com/office/drawing/2014/main" val="1186659335"/>
                    </a:ext>
                  </a:extLst>
                </a:gridCol>
                <a:gridCol w="2731247">
                  <a:extLst>
                    <a:ext uri="{9D8B030D-6E8A-4147-A177-3AD203B41FA5}">
                      <a16:colId xmlns:a16="http://schemas.microsoft.com/office/drawing/2014/main" val="4054744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rgbClr val="34548B"/>
                          </a:solidFill>
                          <a:latin typeface="+mn-ea"/>
                        </a:rPr>
                        <a:t>ML Algorithm used </a:t>
                      </a:r>
                      <a:endParaRPr lang="zh-CN" altLang="en-US" sz="1800" dirty="0">
                        <a:solidFill>
                          <a:srgbClr val="34548B"/>
                        </a:solidFill>
                        <a:latin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rgbClr val="34548B"/>
                          </a:solidFill>
                          <a:latin typeface="+mn-ea"/>
                        </a:rPr>
                        <a:t>Accuracy score %</a:t>
                      </a:r>
                      <a:endParaRPr lang="zh-CN" altLang="en-US" sz="1800" dirty="0">
                        <a:solidFill>
                          <a:srgbClr val="34548B"/>
                        </a:solidFill>
                        <a:latin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886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Arial" panose="020B0604020202020204" pitchFamily="34" charset="0"/>
                        </a:rPr>
                        <a:t>Logistic Regression</a:t>
                      </a:r>
                      <a:endParaRPr lang="zh-CN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86.81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575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Arial" panose="020B0604020202020204" pitchFamily="34" charset="0"/>
                        </a:rPr>
                        <a:t>K-Nearest Neighbors</a:t>
                      </a:r>
                      <a:endParaRPr lang="zh-CN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85.71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15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Arial" panose="020B0604020202020204" pitchFamily="34" charset="0"/>
                        </a:rPr>
                        <a:t>Naive Bayes </a:t>
                      </a:r>
                      <a:endParaRPr lang="zh-CN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68.13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693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Arial" panose="020B0604020202020204" pitchFamily="34" charset="0"/>
                        </a:rPr>
                        <a:t>Decision Tree</a:t>
                      </a:r>
                      <a:endParaRPr lang="zh-CN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82.42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912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Arial" panose="020B0604020202020204" pitchFamily="34" charset="0"/>
                        </a:rPr>
                        <a:t>Random Forest </a:t>
                      </a:r>
                      <a:endParaRPr lang="zh-CN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86.81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879778"/>
                  </a:ext>
                </a:extLst>
              </a:tr>
            </a:tbl>
          </a:graphicData>
        </a:graphic>
      </p:graphicFrame>
      <p:sp>
        <p:nvSpPr>
          <p:cNvPr id="12" name="矩形 21">
            <a:extLst>
              <a:ext uri="{FF2B5EF4-FFF2-40B4-BE49-F238E27FC236}">
                <a16:creationId xmlns:a16="http://schemas.microsoft.com/office/drawing/2014/main" id="{B839FFD0-A684-8380-4AF8-62F46C5385EC}"/>
              </a:ext>
            </a:extLst>
          </p:cNvPr>
          <p:cNvSpPr/>
          <p:nvPr/>
        </p:nvSpPr>
        <p:spPr>
          <a:xfrm flipV="1">
            <a:off x="1506069" y="1818939"/>
            <a:ext cx="5020237" cy="46125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矩形 21">
            <a:extLst>
              <a:ext uri="{FF2B5EF4-FFF2-40B4-BE49-F238E27FC236}">
                <a16:creationId xmlns:a16="http://schemas.microsoft.com/office/drawing/2014/main" id="{EE424E86-6E68-8A9B-AFEB-F2EDCC75FEBB}"/>
              </a:ext>
            </a:extLst>
          </p:cNvPr>
          <p:cNvSpPr/>
          <p:nvPr/>
        </p:nvSpPr>
        <p:spPr>
          <a:xfrm flipV="1">
            <a:off x="1506069" y="1459229"/>
            <a:ext cx="5020237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1919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3426703" y="1322024"/>
            <a:ext cx="2290595" cy="694063"/>
          </a:xfrm>
          <a:prstGeom prst="roundRect">
            <a:avLst/>
          </a:prstGeom>
          <a:solidFill>
            <a:srgbClr val="B3C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0"/>
          <p:cNvSpPr txBox="1"/>
          <p:nvPr/>
        </p:nvSpPr>
        <p:spPr>
          <a:xfrm>
            <a:off x="3291840" y="1371166"/>
            <a:ext cx="256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34548B"/>
                </a:solidFill>
                <a:latin typeface="+mn-ea"/>
              </a:rPr>
              <a:t>05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987753" y="1033011"/>
            <a:ext cx="7168494" cy="3077478"/>
            <a:chOff x="937099" y="388361"/>
            <a:chExt cx="7657923" cy="3287592"/>
          </a:xfrm>
        </p:grpSpPr>
        <p:grpSp>
          <p:nvGrpSpPr>
            <p:cNvPr id="20" name="组合 19"/>
            <p:cNvGrpSpPr/>
            <p:nvPr/>
          </p:nvGrpSpPr>
          <p:grpSpPr>
            <a:xfrm>
              <a:off x="7378499" y="388361"/>
              <a:ext cx="1216523" cy="990537"/>
              <a:chOff x="8259815" y="811498"/>
              <a:chExt cx="1216523" cy="990537"/>
            </a:xfrm>
          </p:grpSpPr>
          <p:cxnSp>
            <p:nvCxnSpPr>
              <p:cNvPr id="24" name="直接连接符 23"/>
              <p:cNvCxnSpPr/>
              <p:nvPr/>
            </p:nvCxnSpPr>
            <p:spPr>
              <a:xfrm>
                <a:off x="8259815" y="811498"/>
                <a:ext cx="1216523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8960522" y="1130305"/>
                <a:ext cx="505425" cy="411534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66E0725-CDC4-933A-6293-DF97F2E21F1D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5DA9F5-F796-CE52-090A-26721927AD5C}"/>
              </a:ext>
            </a:extLst>
          </p:cNvPr>
          <p:cNvSpPr/>
          <p:nvPr/>
        </p:nvSpPr>
        <p:spPr>
          <a:xfrm>
            <a:off x="1691680" y="2182218"/>
            <a:ext cx="5632485" cy="1105532"/>
          </a:xfrm>
          <a:prstGeom prst="rect">
            <a:avLst/>
          </a:prstGeom>
          <a:solidFill>
            <a:srgbClr val="3454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本框 10">
            <a:extLst>
              <a:ext uri="{FF2B5EF4-FFF2-40B4-BE49-F238E27FC236}">
                <a16:creationId xmlns:a16="http://schemas.microsoft.com/office/drawing/2014/main" id="{545C61D0-EB4B-7859-5F41-AEBF1FD7CE72}"/>
              </a:ext>
            </a:extLst>
          </p:cNvPr>
          <p:cNvSpPr txBox="1"/>
          <p:nvPr/>
        </p:nvSpPr>
        <p:spPr>
          <a:xfrm>
            <a:off x="1691680" y="2134819"/>
            <a:ext cx="5632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+mn-ea"/>
                <a:sym typeface="+mn-ea"/>
              </a:rPr>
              <a:t>Heart disease prediction Web App</a:t>
            </a:r>
          </a:p>
        </p:txBody>
      </p:sp>
    </p:spTree>
    <p:extLst>
      <p:ext uri="{BB962C8B-B14F-4D97-AF65-F5344CB8AC3E}">
        <p14:creationId xmlns:p14="http://schemas.microsoft.com/office/powerpoint/2010/main" val="42678408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888343" y="695583"/>
            <a:ext cx="343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Introduction to the system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2CF2F-7544-1656-F346-2C1945FB785E}"/>
              </a:ext>
            </a:extLst>
          </p:cNvPr>
          <p:cNvSpPr txBox="1"/>
          <p:nvPr/>
        </p:nvSpPr>
        <p:spPr>
          <a:xfrm>
            <a:off x="878114" y="1272177"/>
            <a:ext cx="7148286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Machine Learning web app with a user-friendly interface that is deployed with flask o serve as a web server framework that accepts HTTP request coming from the fronted.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predicts whether the patient is suffering from heart disease or not. </a:t>
            </a:r>
          </a:p>
          <a:p>
            <a:pPr>
              <a:lnSpc>
                <a:spcPct val="150000"/>
              </a:lnSpc>
            </a:pPr>
            <a:r>
              <a:rPr lang="en-US" sz="1800" b="1" kern="10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Tools and Technology Used to build this system.</a:t>
            </a:r>
            <a:endParaRPr lang="en-US" sz="2000" b="1" kern="100" dirty="0">
              <a:solidFill>
                <a:schemeClr val="tx2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 to define structure of web pages content.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CSS to style and design the web pages.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2A2B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ootstrap (Modern responsive CSS framework)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 to convert static web pages into an interactive.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 to manipulate a large collection of high-level mathematical functions.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Panadas for data manipulation and analysis.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Scikit-learn to train the model and give accurate result using different logistic regression.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2A2B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lask to serve as a web server framework to serve HTTP request coming from the fronted.</a:t>
            </a:r>
          </a:p>
        </p:txBody>
      </p:sp>
    </p:spTree>
    <p:extLst>
      <p:ext uri="{BB962C8B-B14F-4D97-AF65-F5344CB8AC3E}">
        <p14:creationId xmlns:p14="http://schemas.microsoft.com/office/powerpoint/2010/main" val="3311018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329543" y="695583"/>
            <a:ext cx="444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System Checking 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4A5B4C-20CC-E058-E8EC-6F1C506EF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498" y="1388581"/>
            <a:ext cx="5433060" cy="33210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515D1C-363A-1DDE-E6E6-689A81A5176E}"/>
              </a:ext>
            </a:extLst>
          </p:cNvPr>
          <p:cNvSpPr txBox="1"/>
          <p:nvPr/>
        </p:nvSpPr>
        <p:spPr>
          <a:xfrm>
            <a:off x="943430" y="938348"/>
            <a:ext cx="2010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2563439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515D1C-363A-1DDE-E6E6-689A81A5176E}"/>
              </a:ext>
            </a:extLst>
          </p:cNvPr>
          <p:cNvSpPr txBox="1"/>
          <p:nvPr/>
        </p:nvSpPr>
        <p:spPr>
          <a:xfrm>
            <a:off x="943430" y="938348"/>
            <a:ext cx="2010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System response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72D344-7D04-76DE-B4E6-11DFD1999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1787" y="1809115"/>
            <a:ext cx="5940425" cy="152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6826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515D1C-363A-1DDE-E6E6-689A81A5176E}"/>
              </a:ext>
            </a:extLst>
          </p:cNvPr>
          <p:cNvSpPr txBox="1"/>
          <p:nvPr/>
        </p:nvSpPr>
        <p:spPr>
          <a:xfrm>
            <a:off x="2068288" y="720633"/>
            <a:ext cx="2010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Input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0F00C1-548D-E015-8A02-811DBC3F4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7287" y="1200513"/>
            <a:ext cx="5940425" cy="351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81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515D1C-363A-1DDE-E6E6-689A81A5176E}"/>
              </a:ext>
            </a:extLst>
          </p:cNvPr>
          <p:cNvSpPr txBox="1"/>
          <p:nvPr/>
        </p:nvSpPr>
        <p:spPr>
          <a:xfrm>
            <a:off x="943430" y="938348"/>
            <a:ext cx="2010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System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19D6E8-21D7-30B6-AF99-927D460AB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450" y="1619250"/>
            <a:ext cx="49911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17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0"/>
          <p:cNvSpPr txBox="1"/>
          <p:nvPr/>
        </p:nvSpPr>
        <p:spPr>
          <a:xfrm>
            <a:off x="2988829" y="2487583"/>
            <a:ext cx="3083198" cy="52319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感谢恩师</a:t>
            </a:r>
          </a:p>
        </p:txBody>
      </p:sp>
      <p:sp>
        <p:nvSpPr>
          <p:cNvPr id="34" name="TextBox 28"/>
          <p:cNvSpPr txBox="1"/>
          <p:nvPr/>
        </p:nvSpPr>
        <p:spPr>
          <a:xfrm>
            <a:off x="1266092" y="1611561"/>
            <a:ext cx="6611816" cy="1092579"/>
          </a:xfrm>
          <a:prstGeom prst="rect">
            <a:avLst/>
          </a:prstGeom>
          <a:noFill/>
        </p:spPr>
        <p:txBody>
          <a:bodyPr vert="horz" wrap="square" lIns="91413" tIns="45706" rIns="91413" bIns="45706" rtlCol="0">
            <a:spAutoFit/>
          </a:bodyPr>
          <a:lstStyle/>
          <a:p>
            <a:pPr algn="ctr"/>
            <a:r>
              <a:rPr lang="en-US" altLang="zh-CN" sz="6500" b="1" spc="300" dirty="0">
                <a:solidFill>
                  <a:schemeClr val="bg1"/>
                </a:solidFill>
                <a:latin typeface="+mn-ea"/>
              </a:rPr>
              <a:t>THANKS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1478004" y="915483"/>
            <a:ext cx="6187992" cy="2487330"/>
            <a:chOff x="937099" y="1018801"/>
            <a:chExt cx="6610477" cy="2657152"/>
          </a:xfrm>
        </p:grpSpPr>
        <p:grpSp>
          <p:nvGrpSpPr>
            <p:cNvPr id="36" name="组合 35"/>
            <p:cNvGrpSpPr/>
            <p:nvPr/>
          </p:nvGrpSpPr>
          <p:grpSpPr>
            <a:xfrm>
              <a:off x="6331054" y="1018801"/>
              <a:ext cx="1216522" cy="990537"/>
              <a:chOff x="7212370" y="1441938"/>
              <a:chExt cx="1216522" cy="990537"/>
            </a:xfrm>
          </p:grpSpPr>
          <p:cxnSp>
            <p:nvCxnSpPr>
              <p:cNvPr id="40" name="直接连接符 39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/>
            </p:nvCxnSpPr>
            <p:spPr>
              <a:xfrm>
                <a:off x="7913077" y="1760745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38" name="直接连接符 37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3" name="Freeform 5"/>
          <p:cNvSpPr>
            <a:spLocks noEditPoints="1"/>
          </p:cNvSpPr>
          <p:nvPr/>
        </p:nvSpPr>
        <p:spPr bwMode="auto">
          <a:xfrm>
            <a:off x="4077076" y="978561"/>
            <a:ext cx="965135" cy="560941"/>
          </a:xfrm>
          <a:custGeom>
            <a:avLst/>
            <a:gdLst>
              <a:gd name="T0" fmla="*/ 135 w 139"/>
              <a:gd name="T1" fmla="*/ 61 h 81"/>
              <a:gd name="T2" fmla="*/ 131 w 139"/>
              <a:gd name="T3" fmla="*/ 56 h 81"/>
              <a:gd name="T4" fmla="*/ 131 w 139"/>
              <a:gd name="T5" fmla="*/ 27 h 81"/>
              <a:gd name="T6" fmla="*/ 139 w 139"/>
              <a:gd name="T7" fmla="*/ 24 h 81"/>
              <a:gd name="T8" fmla="*/ 70 w 139"/>
              <a:gd name="T9" fmla="*/ 0 h 81"/>
              <a:gd name="T10" fmla="*/ 0 w 139"/>
              <a:gd name="T11" fmla="*/ 24 h 81"/>
              <a:gd name="T12" fmla="*/ 70 w 139"/>
              <a:gd name="T13" fmla="*/ 48 h 81"/>
              <a:gd name="T14" fmla="*/ 127 w 139"/>
              <a:gd name="T15" fmla="*/ 28 h 81"/>
              <a:gd name="T16" fmla="*/ 127 w 139"/>
              <a:gd name="T17" fmla="*/ 56 h 81"/>
              <a:gd name="T18" fmla="*/ 123 w 139"/>
              <a:gd name="T19" fmla="*/ 61 h 81"/>
              <a:gd name="T20" fmla="*/ 126 w 139"/>
              <a:gd name="T21" fmla="*/ 64 h 81"/>
              <a:gd name="T22" fmla="*/ 123 w 139"/>
              <a:gd name="T23" fmla="*/ 81 h 81"/>
              <a:gd name="T24" fmla="*/ 135 w 139"/>
              <a:gd name="T25" fmla="*/ 81 h 81"/>
              <a:gd name="T26" fmla="*/ 132 w 139"/>
              <a:gd name="T27" fmla="*/ 64 h 81"/>
              <a:gd name="T28" fmla="*/ 135 w 139"/>
              <a:gd name="T29" fmla="*/ 61 h 81"/>
              <a:gd name="T30" fmla="*/ 28 w 139"/>
              <a:gd name="T31" fmla="*/ 42 h 81"/>
              <a:gd name="T32" fmla="*/ 28 w 139"/>
              <a:gd name="T33" fmla="*/ 69 h 81"/>
              <a:gd name="T34" fmla="*/ 70 w 139"/>
              <a:gd name="T35" fmla="*/ 81 h 81"/>
              <a:gd name="T36" fmla="*/ 111 w 139"/>
              <a:gd name="T37" fmla="*/ 69 h 81"/>
              <a:gd name="T38" fmla="*/ 111 w 139"/>
              <a:gd name="T39" fmla="*/ 42 h 81"/>
              <a:gd name="T40" fmla="*/ 70 w 139"/>
              <a:gd name="T41" fmla="*/ 56 h 81"/>
              <a:gd name="T42" fmla="*/ 28 w 139"/>
              <a:gd name="T43" fmla="*/ 42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9" h="81">
                <a:moveTo>
                  <a:pt x="135" y="61"/>
                </a:moveTo>
                <a:cubicBezTo>
                  <a:pt x="135" y="58"/>
                  <a:pt x="134" y="56"/>
                  <a:pt x="131" y="56"/>
                </a:cubicBezTo>
                <a:cubicBezTo>
                  <a:pt x="131" y="27"/>
                  <a:pt x="131" y="27"/>
                  <a:pt x="131" y="27"/>
                </a:cubicBezTo>
                <a:cubicBezTo>
                  <a:pt x="139" y="24"/>
                  <a:pt x="139" y="24"/>
                  <a:pt x="139" y="24"/>
                </a:cubicBezTo>
                <a:cubicBezTo>
                  <a:pt x="70" y="0"/>
                  <a:pt x="70" y="0"/>
                  <a:pt x="70" y="0"/>
                </a:cubicBezTo>
                <a:cubicBezTo>
                  <a:pt x="0" y="24"/>
                  <a:pt x="0" y="24"/>
                  <a:pt x="0" y="24"/>
                </a:cubicBezTo>
                <a:cubicBezTo>
                  <a:pt x="70" y="48"/>
                  <a:pt x="70" y="48"/>
                  <a:pt x="70" y="48"/>
                </a:cubicBezTo>
                <a:cubicBezTo>
                  <a:pt x="127" y="28"/>
                  <a:pt x="127" y="28"/>
                  <a:pt x="127" y="28"/>
                </a:cubicBezTo>
                <a:cubicBezTo>
                  <a:pt x="127" y="56"/>
                  <a:pt x="127" y="56"/>
                  <a:pt x="127" y="56"/>
                </a:cubicBezTo>
                <a:cubicBezTo>
                  <a:pt x="125" y="56"/>
                  <a:pt x="123" y="58"/>
                  <a:pt x="123" y="61"/>
                </a:cubicBezTo>
                <a:cubicBezTo>
                  <a:pt x="123" y="63"/>
                  <a:pt x="125" y="64"/>
                  <a:pt x="126" y="64"/>
                </a:cubicBezTo>
                <a:cubicBezTo>
                  <a:pt x="123" y="81"/>
                  <a:pt x="123" y="81"/>
                  <a:pt x="123" y="81"/>
                </a:cubicBezTo>
                <a:cubicBezTo>
                  <a:pt x="135" y="81"/>
                  <a:pt x="135" y="81"/>
                  <a:pt x="135" y="81"/>
                </a:cubicBezTo>
                <a:cubicBezTo>
                  <a:pt x="132" y="64"/>
                  <a:pt x="132" y="64"/>
                  <a:pt x="132" y="64"/>
                </a:cubicBezTo>
                <a:cubicBezTo>
                  <a:pt x="134" y="64"/>
                  <a:pt x="135" y="63"/>
                  <a:pt x="135" y="61"/>
                </a:cubicBezTo>
                <a:close/>
                <a:moveTo>
                  <a:pt x="28" y="42"/>
                </a:moveTo>
                <a:cubicBezTo>
                  <a:pt x="28" y="69"/>
                  <a:pt x="28" y="69"/>
                  <a:pt x="28" y="69"/>
                </a:cubicBezTo>
                <a:cubicBezTo>
                  <a:pt x="28" y="76"/>
                  <a:pt x="47" y="81"/>
                  <a:pt x="70" y="81"/>
                </a:cubicBezTo>
                <a:cubicBezTo>
                  <a:pt x="92" y="81"/>
                  <a:pt x="111" y="76"/>
                  <a:pt x="111" y="69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70" y="56"/>
                  <a:pt x="70" y="56"/>
                  <a:pt x="70" y="56"/>
                </a:cubicBezTo>
                <a:lnTo>
                  <a:pt x="28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38" tIns="45719" rIns="91438" bIns="45719"/>
          <a:lstStyle/>
          <a:p>
            <a:pPr>
              <a:defRPr/>
            </a:pPr>
            <a:endParaRPr lang="en-US">
              <a:cs typeface="+mn-ea"/>
              <a:sym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9BA72C-E852-4619-B753-F0EDF35596BA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987753" y="1033011"/>
            <a:ext cx="7168494" cy="3077478"/>
            <a:chOff x="937099" y="388361"/>
            <a:chExt cx="7657923" cy="3287592"/>
          </a:xfrm>
        </p:grpSpPr>
        <p:grpSp>
          <p:nvGrpSpPr>
            <p:cNvPr id="15" name="组合 14"/>
            <p:cNvGrpSpPr/>
            <p:nvPr/>
          </p:nvGrpSpPr>
          <p:grpSpPr>
            <a:xfrm>
              <a:off x="7378499" y="388361"/>
              <a:ext cx="1216523" cy="990537"/>
              <a:chOff x="8259815" y="811498"/>
              <a:chExt cx="1216523" cy="990537"/>
            </a:xfrm>
          </p:grpSpPr>
          <p:cxnSp>
            <p:nvCxnSpPr>
              <p:cNvPr id="19" name="直接连接符 18"/>
              <p:cNvCxnSpPr/>
              <p:nvPr/>
            </p:nvCxnSpPr>
            <p:spPr>
              <a:xfrm>
                <a:off x="8259815" y="811498"/>
                <a:ext cx="1216523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8960522" y="1130305"/>
                <a:ext cx="505425" cy="411534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组合 15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E3E1D44-8846-376C-DF6C-1271EEFDD1AB}"/>
              </a:ext>
            </a:extLst>
          </p:cNvPr>
          <p:cNvSpPr/>
          <p:nvPr/>
        </p:nvSpPr>
        <p:spPr>
          <a:xfrm>
            <a:off x="0" y="4718222"/>
            <a:ext cx="9136743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圆角矩形 1">
            <a:extLst>
              <a:ext uri="{FF2B5EF4-FFF2-40B4-BE49-F238E27FC236}">
                <a16:creationId xmlns:a16="http://schemas.microsoft.com/office/drawing/2014/main" id="{B8E74B25-3AD7-DA8B-3329-F8013F73BA20}"/>
              </a:ext>
            </a:extLst>
          </p:cNvPr>
          <p:cNvSpPr/>
          <p:nvPr/>
        </p:nvSpPr>
        <p:spPr>
          <a:xfrm>
            <a:off x="3426703" y="1322024"/>
            <a:ext cx="2290595" cy="694063"/>
          </a:xfrm>
          <a:prstGeom prst="roundRect">
            <a:avLst/>
          </a:prstGeom>
          <a:solidFill>
            <a:srgbClr val="B3C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10">
            <a:extLst>
              <a:ext uri="{FF2B5EF4-FFF2-40B4-BE49-F238E27FC236}">
                <a16:creationId xmlns:a16="http://schemas.microsoft.com/office/drawing/2014/main" id="{A9D0AECA-01C3-7607-1083-713C86420018}"/>
              </a:ext>
            </a:extLst>
          </p:cNvPr>
          <p:cNvSpPr txBox="1"/>
          <p:nvPr/>
        </p:nvSpPr>
        <p:spPr>
          <a:xfrm>
            <a:off x="3519714" y="1322024"/>
            <a:ext cx="2197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34548B"/>
                </a:solidFill>
                <a:latin typeface="+mn-ea"/>
              </a:rPr>
              <a:t>01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0327-25EC-B04B-C7AA-8F87FD34C4B5}"/>
              </a:ext>
            </a:extLst>
          </p:cNvPr>
          <p:cNvSpPr/>
          <p:nvPr/>
        </p:nvSpPr>
        <p:spPr>
          <a:xfrm>
            <a:off x="1691680" y="2571750"/>
            <a:ext cx="5674320" cy="715999"/>
          </a:xfrm>
          <a:prstGeom prst="rect">
            <a:avLst/>
          </a:prstGeom>
          <a:solidFill>
            <a:srgbClr val="3454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0">
            <a:extLst>
              <a:ext uri="{FF2B5EF4-FFF2-40B4-BE49-F238E27FC236}">
                <a16:creationId xmlns:a16="http://schemas.microsoft.com/office/drawing/2014/main" id="{88B3F146-8EF0-4EF4-580B-FCFABDC514AA}"/>
              </a:ext>
            </a:extLst>
          </p:cNvPr>
          <p:cNvSpPr txBox="1"/>
          <p:nvPr/>
        </p:nvSpPr>
        <p:spPr>
          <a:xfrm>
            <a:off x="1691680" y="2579863"/>
            <a:ext cx="4810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+mn-ea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469616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4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888343" y="695583"/>
            <a:ext cx="3142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rgbClr val="34548B"/>
                </a:solidFill>
                <a:latin typeface="+mn-ea"/>
              </a:rPr>
              <a:t>Background Overview</a:t>
            </a:r>
            <a:endParaRPr lang="zh-CN" altLang="en-US" sz="1800" dirty="0">
              <a:solidFill>
                <a:srgbClr val="34548B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51200" y="1064915"/>
            <a:ext cx="2402114" cy="45719"/>
          </a:xfrm>
          <a:prstGeom prst="rect">
            <a:avLst/>
          </a:prstGeom>
          <a:solidFill>
            <a:srgbClr val="345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0B6DD7-C8B3-13A7-D362-C878BE1D17F9}"/>
              </a:ext>
            </a:extLst>
          </p:cNvPr>
          <p:cNvSpPr/>
          <p:nvPr/>
        </p:nvSpPr>
        <p:spPr>
          <a:xfrm>
            <a:off x="0" y="4717143"/>
            <a:ext cx="9144000" cy="4263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2CF2F-7544-1656-F346-2C1945FB785E}"/>
              </a:ext>
            </a:extLst>
          </p:cNvPr>
          <p:cNvSpPr txBox="1"/>
          <p:nvPr/>
        </p:nvSpPr>
        <p:spPr>
          <a:xfrm>
            <a:off x="878114" y="1272177"/>
            <a:ext cx="7148286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Globally heart disease is of One of the leading causes of death around the world.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2030, the WHO predicts that there will be 23.6 million </a:t>
            </a:r>
            <a:r>
              <a:rPr lang="en-US" sz="1600" dirty="0">
                <a:solidFill>
                  <a:srgbClr val="2A2B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 disease</a:t>
            </a: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-related deaths in the worldwide.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Predicting and diagnosing heart disease is the biggest challenge in the medical industry.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has grown as an important tool for predicting and diagnosing heart disease as a result of technological advancements.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2A2B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methods can be used in order to save lives and lessen the financial burden on society.</a:t>
            </a:r>
          </a:p>
        </p:txBody>
      </p:sp>
    </p:spTree>
  </p:cSld>
  <p:clrMapOvr>
    <a:masterClrMapping/>
  </p:clrMapOvr>
  <p:transition spd="slow" advClick="0" advTm="0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FFD2968-5289-5401-E473-3EA8FAD701BF}"/>
              </a:ext>
            </a:extLst>
          </p:cNvPr>
          <p:cNvGrpSpPr/>
          <p:nvPr/>
        </p:nvGrpSpPr>
        <p:grpSpPr>
          <a:xfrm>
            <a:off x="0" y="724674"/>
            <a:ext cx="9136743" cy="4418826"/>
            <a:chOff x="0" y="724674"/>
            <a:chExt cx="9136743" cy="4418826"/>
          </a:xfrm>
        </p:grpSpPr>
        <p:sp>
          <p:nvSpPr>
            <p:cNvPr id="52" name="椭圆 51"/>
            <p:cNvSpPr/>
            <p:nvPr/>
          </p:nvSpPr>
          <p:spPr>
            <a:xfrm>
              <a:off x="1170625" y="1608769"/>
              <a:ext cx="2443290" cy="2443290"/>
            </a:xfrm>
            <a:prstGeom prst="ellipse">
              <a:avLst/>
            </a:prstGeom>
            <a:noFill/>
            <a:ln>
              <a:solidFill>
                <a:srgbClr val="3454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2825535" y="1499113"/>
              <a:ext cx="467875" cy="467875"/>
            </a:xfrm>
            <a:prstGeom prst="ellipse">
              <a:avLst/>
            </a:prstGeom>
            <a:solidFill>
              <a:srgbClr val="34548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1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368551" y="2496963"/>
              <a:ext cx="467875" cy="467875"/>
            </a:xfrm>
            <a:prstGeom prst="ellipse">
              <a:avLst/>
            </a:prstGeom>
            <a:solidFill>
              <a:srgbClr val="B3C7D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34548B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2</a:t>
              </a:r>
              <a:endParaRPr lang="zh-CN" altLang="en-US" sz="2000" dirty="0">
                <a:solidFill>
                  <a:srgbClr val="34548B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2846555" y="3588411"/>
              <a:ext cx="467875" cy="467875"/>
            </a:xfrm>
            <a:prstGeom prst="ellipse">
              <a:avLst/>
            </a:prstGeom>
            <a:solidFill>
              <a:srgbClr val="34548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3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6" name="TextBox 20"/>
            <p:cNvSpPr txBox="1"/>
            <p:nvPr/>
          </p:nvSpPr>
          <p:spPr>
            <a:xfrm>
              <a:off x="1277256" y="2228913"/>
              <a:ext cx="2091295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34548B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Main objectives of The research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4271520" y="1403656"/>
              <a:ext cx="3875106" cy="65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Help doctors and users to detect heart disease so that it can be prevented &amp; cured at early stage, thereby saving many lives.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4728973" y="2338641"/>
              <a:ext cx="3805427" cy="657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00"/>
                </a:lnSpc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ea"/>
                </a:rPr>
                <a:t>Use machine learning algorithms, to create predictive web app system that can correctly detect whether someone has heart disease or not.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4239989" y="3579297"/>
              <a:ext cx="4294411" cy="847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Help patients who are at high risk of heart disease and 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  <a:sym typeface="+mn-ea"/>
                </a:rPr>
                <a:t>cannot afford or use certain technologies, such as CT scans and electrocardiograms, which are essential for diagnosing heart disease.</a:t>
              </a:r>
            </a:p>
          </p:txBody>
        </p:sp>
        <p:cxnSp>
          <p:nvCxnSpPr>
            <p:cNvPr id="3" name="直接连接符 2"/>
            <p:cNvCxnSpPr/>
            <p:nvPr/>
          </p:nvCxnSpPr>
          <p:spPr>
            <a:xfrm flipV="1">
              <a:off x="3212954" y="1733050"/>
              <a:ext cx="978713" cy="1"/>
            </a:xfrm>
            <a:prstGeom prst="line">
              <a:avLst/>
            </a:prstGeom>
            <a:ln>
              <a:solidFill>
                <a:srgbClr val="34548B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3212954" y="3836170"/>
              <a:ext cx="978713" cy="1"/>
            </a:xfrm>
            <a:prstGeom prst="line">
              <a:avLst/>
            </a:prstGeom>
            <a:ln>
              <a:solidFill>
                <a:srgbClr val="34548B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750260" y="2727460"/>
              <a:ext cx="978713" cy="1"/>
            </a:xfrm>
            <a:prstGeom prst="line">
              <a:avLst/>
            </a:prstGeom>
            <a:ln>
              <a:solidFill>
                <a:srgbClr val="B3C7D5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0"/>
            <p:cNvSpPr txBox="1"/>
            <p:nvPr/>
          </p:nvSpPr>
          <p:spPr>
            <a:xfrm>
              <a:off x="2900891" y="724674"/>
              <a:ext cx="3332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rgbClr val="34548B"/>
                  </a:solidFill>
                  <a:latin typeface="+mn-ea"/>
                </a:rPr>
                <a:t>Research objective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541486" y="1064915"/>
              <a:ext cx="2032000" cy="45719"/>
            </a:xfrm>
            <a:prstGeom prst="rect">
              <a:avLst/>
            </a:prstGeom>
            <a:solidFill>
              <a:srgbClr val="345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8A27D7B-0D47-C2BD-1AA9-4AF5B009DA1A}"/>
                </a:ext>
              </a:extLst>
            </p:cNvPr>
            <p:cNvSpPr/>
            <p:nvPr/>
          </p:nvSpPr>
          <p:spPr>
            <a:xfrm>
              <a:off x="0" y="4718222"/>
              <a:ext cx="9136743" cy="425278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987753" y="1033011"/>
            <a:ext cx="7168494" cy="3077478"/>
            <a:chOff x="937099" y="388361"/>
            <a:chExt cx="7657923" cy="3287592"/>
          </a:xfrm>
        </p:grpSpPr>
        <p:grpSp>
          <p:nvGrpSpPr>
            <p:cNvPr id="21" name="组合 20"/>
            <p:cNvGrpSpPr/>
            <p:nvPr/>
          </p:nvGrpSpPr>
          <p:grpSpPr>
            <a:xfrm>
              <a:off x="7378499" y="388361"/>
              <a:ext cx="1216523" cy="990537"/>
              <a:chOff x="8259815" y="811498"/>
              <a:chExt cx="1216523" cy="990537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8259815" y="811498"/>
                <a:ext cx="1216523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8960522" y="1130305"/>
                <a:ext cx="505425" cy="411534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组合 21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FDF0CF2-13E5-4992-8824-94E787CA02C8}"/>
              </a:ext>
            </a:extLst>
          </p:cNvPr>
          <p:cNvSpPr/>
          <p:nvPr/>
        </p:nvSpPr>
        <p:spPr>
          <a:xfrm>
            <a:off x="20271" y="4725479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圆角矩形 8">
            <a:extLst>
              <a:ext uri="{FF2B5EF4-FFF2-40B4-BE49-F238E27FC236}">
                <a16:creationId xmlns:a16="http://schemas.microsoft.com/office/drawing/2014/main" id="{B16FFDD6-AC58-8365-A47A-C7C2F440D857}"/>
              </a:ext>
            </a:extLst>
          </p:cNvPr>
          <p:cNvSpPr/>
          <p:nvPr/>
        </p:nvSpPr>
        <p:spPr>
          <a:xfrm>
            <a:off x="3426703" y="1322024"/>
            <a:ext cx="2290595" cy="694063"/>
          </a:xfrm>
          <a:prstGeom prst="roundRect">
            <a:avLst/>
          </a:prstGeom>
          <a:solidFill>
            <a:srgbClr val="B3C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10">
            <a:extLst>
              <a:ext uri="{FF2B5EF4-FFF2-40B4-BE49-F238E27FC236}">
                <a16:creationId xmlns:a16="http://schemas.microsoft.com/office/drawing/2014/main" id="{35DD08D6-E4DD-0BDC-6A5F-ABAB9D7E1E4D}"/>
              </a:ext>
            </a:extLst>
          </p:cNvPr>
          <p:cNvSpPr txBox="1"/>
          <p:nvPr/>
        </p:nvSpPr>
        <p:spPr>
          <a:xfrm>
            <a:off x="3291840" y="1371166"/>
            <a:ext cx="256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34548B"/>
                </a:solidFill>
                <a:latin typeface="+mn-ea"/>
              </a:rPr>
              <a:t>02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1EF31E-9C26-65E0-AC13-4E74F3B832F3}"/>
              </a:ext>
            </a:extLst>
          </p:cNvPr>
          <p:cNvSpPr/>
          <p:nvPr/>
        </p:nvSpPr>
        <p:spPr>
          <a:xfrm>
            <a:off x="1691680" y="2571750"/>
            <a:ext cx="5674320" cy="715999"/>
          </a:xfrm>
          <a:prstGeom prst="rect">
            <a:avLst/>
          </a:prstGeom>
          <a:solidFill>
            <a:srgbClr val="3454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0">
            <a:extLst>
              <a:ext uri="{FF2B5EF4-FFF2-40B4-BE49-F238E27FC236}">
                <a16:creationId xmlns:a16="http://schemas.microsoft.com/office/drawing/2014/main" id="{DDD3D222-7077-FFF3-8903-CB7863B3D711}"/>
              </a:ext>
            </a:extLst>
          </p:cNvPr>
          <p:cNvSpPr txBox="1"/>
          <p:nvPr/>
        </p:nvSpPr>
        <p:spPr>
          <a:xfrm>
            <a:off x="1691680" y="2606583"/>
            <a:ext cx="567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+mn-ea"/>
                <a:sym typeface="+mn-ea"/>
              </a:rPr>
              <a:t>Literature review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FFF725C-321E-1675-C9DE-23F79226DDED}"/>
              </a:ext>
            </a:extLst>
          </p:cNvPr>
          <p:cNvGrpSpPr/>
          <p:nvPr/>
        </p:nvGrpSpPr>
        <p:grpSpPr>
          <a:xfrm>
            <a:off x="0" y="770848"/>
            <a:ext cx="9144000" cy="4372652"/>
            <a:chOff x="0" y="770848"/>
            <a:chExt cx="9144000" cy="437265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10B6DD7-C8B3-13A7-D362-C878BE1D17F9}"/>
                </a:ext>
              </a:extLst>
            </p:cNvPr>
            <p:cNvSpPr/>
            <p:nvPr/>
          </p:nvSpPr>
          <p:spPr>
            <a:xfrm>
              <a:off x="0" y="4717143"/>
              <a:ext cx="9144000" cy="426357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C075E73-4705-D46A-8ABD-7F516E522C4E}"/>
                </a:ext>
              </a:extLst>
            </p:cNvPr>
            <p:cNvGrpSpPr/>
            <p:nvPr/>
          </p:nvGrpSpPr>
          <p:grpSpPr>
            <a:xfrm>
              <a:off x="573312" y="770848"/>
              <a:ext cx="8084459" cy="3448940"/>
              <a:chOff x="573312" y="770848"/>
              <a:chExt cx="8084459" cy="344894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0473CF0-BE17-98C8-EEBB-614BB7F6420A}"/>
                  </a:ext>
                </a:extLst>
              </p:cNvPr>
              <p:cNvSpPr/>
              <p:nvPr/>
            </p:nvSpPr>
            <p:spPr>
              <a:xfrm>
                <a:off x="573313" y="770849"/>
                <a:ext cx="1197430" cy="358003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endParaRPr lang="en-US" altLang="zh-CN" sz="1400" dirty="0">
                  <a:solidFill>
                    <a:srgbClr val="34548B"/>
                  </a:solidFill>
                  <a:latin typeface="+mn-ea"/>
                </a:endParaRPr>
              </a:p>
              <a:p>
                <a:pPr algn="ctr"/>
                <a:r>
                  <a:rPr lang="en-US" altLang="zh-CN" dirty="0">
                    <a:solidFill>
                      <a:srgbClr val="34548B"/>
                    </a:solidFill>
                    <a:latin typeface="+mn-ea"/>
                  </a:rPr>
                  <a:t>Author</a:t>
                </a:r>
                <a:endParaRPr lang="zh-CN" altLang="en-US" sz="1400" dirty="0">
                  <a:solidFill>
                    <a:srgbClr val="34548B"/>
                  </a:solidFill>
                  <a:latin typeface="+mn-ea"/>
                </a:endParaRPr>
              </a:p>
              <a:p>
                <a:pPr algn="ctr"/>
                <a:endParaRPr lang="en-US" dirty="0">
                  <a:noFill/>
                </a:endParaRPr>
              </a:p>
            </p:txBody>
          </p:sp>
          <p:sp>
            <p:nvSpPr>
              <p:cNvPr id="32" name="矩形 10">
                <a:extLst>
                  <a:ext uri="{FF2B5EF4-FFF2-40B4-BE49-F238E27FC236}">
                    <a16:creationId xmlns:a16="http://schemas.microsoft.com/office/drawing/2014/main" id="{4E468BFF-F0AB-A2B1-A58F-31D830256D98}"/>
                  </a:ext>
                </a:extLst>
              </p:cNvPr>
              <p:cNvSpPr/>
              <p:nvPr/>
            </p:nvSpPr>
            <p:spPr>
              <a:xfrm>
                <a:off x="573312" y="1128852"/>
                <a:ext cx="7888509" cy="45719"/>
              </a:xfrm>
              <a:prstGeom prst="rect">
                <a:avLst/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D6F40E-EA5E-4F00-0DAB-1BA3F7A81841}"/>
                  </a:ext>
                </a:extLst>
              </p:cNvPr>
              <p:cNvSpPr txBox="1"/>
              <p:nvPr/>
            </p:nvSpPr>
            <p:spPr>
              <a:xfrm>
                <a:off x="653142" y="1734456"/>
                <a:ext cx="13498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0" i="0" dirty="0" err="1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Narin</a:t>
                </a:r>
                <a:r>
                  <a:rPr lang="en-US" dirty="0">
                    <a:solidFill>
                      <a:srgbClr val="2A2B2E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b="0" i="0" dirty="0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Ali, 2016 </a:t>
                </a:r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49D82625-BD6B-704D-E8C6-7E94E5772963}"/>
                  </a:ext>
                </a:extLst>
              </p:cNvPr>
              <p:cNvSpPr txBox="1"/>
              <p:nvPr/>
            </p:nvSpPr>
            <p:spPr>
              <a:xfrm>
                <a:off x="6879771" y="1174572"/>
                <a:ext cx="1778000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The machine learning model was used to predict CVD only which is a type heart disease and one machine learning algorithm was used.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4B72EB3D-8258-7411-2379-0E7AFD7D39F6}"/>
                  </a:ext>
                </a:extLst>
              </p:cNvPr>
              <p:cNvSpPr txBox="1"/>
              <p:nvPr/>
            </p:nvSpPr>
            <p:spPr>
              <a:xfrm>
                <a:off x="602344" y="2928425"/>
                <a:ext cx="134982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0" i="0" dirty="0" err="1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Devansh</a:t>
                </a:r>
                <a:r>
                  <a:rPr lang="en-US" sz="1400" b="0" i="0" dirty="0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Shah, 2020 </a:t>
                </a:r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9474C138-3C8A-EEAA-F41F-46637007F98B}"/>
                  </a:ext>
                </a:extLst>
              </p:cNvPr>
              <p:cNvGrpSpPr/>
              <p:nvPr/>
            </p:nvGrpSpPr>
            <p:grpSpPr>
              <a:xfrm>
                <a:off x="2002971" y="770848"/>
                <a:ext cx="6516906" cy="3015310"/>
                <a:chOff x="2002971" y="770848"/>
                <a:chExt cx="6516906" cy="3015310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7A7047B-2ACB-EB99-4917-53D625B8DB2C}"/>
                    </a:ext>
                  </a:extLst>
                </p:cNvPr>
                <p:cNvSpPr/>
                <p:nvPr/>
              </p:nvSpPr>
              <p:spPr>
                <a:xfrm>
                  <a:off x="2002971" y="770848"/>
                  <a:ext cx="1828801" cy="358003"/>
                </a:xfrm>
                <a:prstGeom prst="rect">
                  <a:avLst/>
                </a:prstGeom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1"/>
                </a:fontRef>
              </p:style>
              <p:txBody>
                <a:bodyPr rtlCol="0" anchor="ctr"/>
                <a:lstStyle/>
                <a:p>
                  <a:endParaRPr lang="en-US" altLang="zh-CN" sz="1400" dirty="0">
                    <a:solidFill>
                      <a:srgbClr val="34548B"/>
                    </a:solidFill>
                    <a:latin typeface="+mn-ea"/>
                  </a:endParaRPr>
                </a:p>
                <a:p>
                  <a:pPr algn="ctr"/>
                  <a:r>
                    <a:rPr lang="en-US" altLang="zh-CN" sz="1400" dirty="0">
                      <a:solidFill>
                        <a:srgbClr val="34548B"/>
                      </a:solidFill>
                      <a:latin typeface="+mn-ea"/>
                    </a:rPr>
                    <a:t>Title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  <a:p>
                  <a:pPr algn="ctr"/>
                  <a:endParaRPr lang="en-US" dirty="0">
                    <a:noFill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3EDC70A1-115F-37D7-A064-CB6239BF779D}"/>
                    </a:ext>
                  </a:extLst>
                </p:cNvPr>
                <p:cNvSpPr/>
                <p:nvPr/>
              </p:nvSpPr>
              <p:spPr>
                <a:xfrm>
                  <a:off x="3766457" y="770848"/>
                  <a:ext cx="2032002" cy="3580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rgbClr val="34548B"/>
                      </a:solidFill>
                      <a:latin typeface="+mn-ea"/>
                    </a:rPr>
                    <a:t>Findings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9DE360EE-A0F2-9266-6C08-F12E43795BB6}"/>
                    </a:ext>
                  </a:extLst>
                </p:cNvPr>
                <p:cNvSpPr/>
                <p:nvPr/>
              </p:nvSpPr>
              <p:spPr>
                <a:xfrm>
                  <a:off x="5798460" y="770848"/>
                  <a:ext cx="1161140" cy="3580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rgbClr val="34548B"/>
                      </a:solidFill>
                      <a:latin typeface="+mn-ea"/>
                    </a:rPr>
                    <a:t>Result accuracy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0CE45AEA-00CA-7E3D-0674-186D0373155D}"/>
                    </a:ext>
                  </a:extLst>
                </p:cNvPr>
                <p:cNvSpPr/>
                <p:nvPr/>
              </p:nvSpPr>
              <p:spPr>
                <a:xfrm>
                  <a:off x="7017656" y="770848"/>
                  <a:ext cx="1502221" cy="3580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rgbClr val="34548B"/>
                      </a:solidFill>
                      <a:latin typeface="+mn-ea"/>
                    </a:rPr>
                    <a:t>Gap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FF93F4E5-70BE-AE27-2BC0-DBFB1E126601}"/>
                    </a:ext>
                  </a:extLst>
                </p:cNvPr>
                <p:cNvSpPr txBox="1"/>
                <p:nvPr/>
              </p:nvSpPr>
              <p:spPr>
                <a:xfrm>
                  <a:off x="2090057" y="1486854"/>
                  <a:ext cx="1502229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cardiovascular disease (CVD) prediction Using Machine learning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72D5694-CE5B-83EF-BDB6-23CCA67DF67D}"/>
                    </a:ext>
                  </a:extLst>
                </p:cNvPr>
                <p:cNvSpPr txBox="1"/>
                <p:nvPr/>
              </p:nvSpPr>
              <p:spPr>
                <a:xfrm>
                  <a:off x="3592287" y="1174572"/>
                  <a:ext cx="2373084" cy="1384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According to the study’s findings, The suggested approach  may be a helpful tool for doctors in predicting CVD risk, helping to develop better treatment plans, and facilitating early diagnosis. 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1E8FEAC-59F8-4AD2-18D1-61303597164E}"/>
                    </a:ext>
                  </a:extLst>
                </p:cNvPr>
                <p:cNvSpPr txBox="1"/>
                <p:nvPr/>
              </p:nvSpPr>
              <p:spPr>
                <a:xfrm>
                  <a:off x="6110514" y="1734456"/>
                  <a:ext cx="7111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98.57%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04DB66B7-DE08-32D7-2D7E-671E4DFDE4B8}"/>
                    </a:ext>
                  </a:extLst>
                </p:cNvPr>
                <p:cNvSpPr txBox="1"/>
                <p:nvPr/>
              </p:nvSpPr>
              <p:spPr>
                <a:xfrm>
                  <a:off x="2097314" y="2770495"/>
                  <a:ext cx="1328059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Heart Disease Prediction using Machine Learning Techniques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C9781DD4-B9C9-9116-4F43-E8C8C7B8AC44}"/>
                    </a:ext>
                  </a:extLst>
                </p:cNvPr>
                <p:cNvSpPr txBox="1"/>
                <p:nvPr/>
              </p:nvSpPr>
              <p:spPr>
                <a:xfrm>
                  <a:off x="3592286" y="3056924"/>
                  <a:ext cx="220617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The study's findings showed that the KKN model had the highest level of accuracy 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AFED6F9-8D56-CD52-9F32-D63490FE684C}"/>
                    </a:ext>
                  </a:extLst>
                </p:cNvPr>
                <p:cNvSpPr txBox="1"/>
                <p:nvPr/>
              </p:nvSpPr>
              <p:spPr>
                <a:xfrm>
                  <a:off x="6023429" y="3170141"/>
                  <a:ext cx="63862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90.8%</a:t>
                  </a:r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B20791B-EB27-EF9B-94FA-0A3C30DA088E}"/>
                  </a:ext>
                </a:extLst>
              </p:cNvPr>
              <p:cNvSpPr txBox="1"/>
              <p:nvPr/>
            </p:nvSpPr>
            <p:spPr>
              <a:xfrm>
                <a:off x="6821713" y="2650128"/>
                <a:ext cx="183605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This machine learning methods were mainly used for predicting CVD and it may not be the right models and methods for the predicting the other types of heart disease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476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FFF725C-321E-1675-C9DE-23F79226DDED}"/>
              </a:ext>
            </a:extLst>
          </p:cNvPr>
          <p:cNvGrpSpPr/>
          <p:nvPr/>
        </p:nvGrpSpPr>
        <p:grpSpPr>
          <a:xfrm>
            <a:off x="0" y="770848"/>
            <a:ext cx="9144000" cy="4372652"/>
            <a:chOff x="0" y="770848"/>
            <a:chExt cx="9144000" cy="437265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10B6DD7-C8B3-13A7-D362-C878BE1D17F9}"/>
                </a:ext>
              </a:extLst>
            </p:cNvPr>
            <p:cNvSpPr/>
            <p:nvPr/>
          </p:nvSpPr>
          <p:spPr>
            <a:xfrm>
              <a:off x="0" y="4717143"/>
              <a:ext cx="9144000" cy="426357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C075E73-4705-D46A-8ABD-7F516E522C4E}"/>
                </a:ext>
              </a:extLst>
            </p:cNvPr>
            <p:cNvGrpSpPr/>
            <p:nvPr/>
          </p:nvGrpSpPr>
          <p:grpSpPr>
            <a:xfrm>
              <a:off x="573312" y="770848"/>
              <a:ext cx="8084459" cy="2285666"/>
              <a:chOff x="573312" y="770848"/>
              <a:chExt cx="8084459" cy="2285666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0473CF0-BE17-98C8-EEBB-614BB7F6420A}"/>
                  </a:ext>
                </a:extLst>
              </p:cNvPr>
              <p:cNvSpPr/>
              <p:nvPr/>
            </p:nvSpPr>
            <p:spPr>
              <a:xfrm>
                <a:off x="573313" y="770849"/>
                <a:ext cx="1197430" cy="358003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endParaRPr lang="en-US" altLang="zh-CN" sz="1400" dirty="0">
                  <a:solidFill>
                    <a:srgbClr val="34548B"/>
                  </a:solidFill>
                  <a:latin typeface="+mn-ea"/>
                </a:endParaRPr>
              </a:p>
              <a:p>
                <a:pPr algn="ctr"/>
                <a:r>
                  <a:rPr lang="en-US" altLang="zh-CN" dirty="0">
                    <a:solidFill>
                      <a:srgbClr val="34548B"/>
                    </a:solidFill>
                    <a:latin typeface="+mn-ea"/>
                  </a:rPr>
                  <a:t>Author</a:t>
                </a:r>
                <a:endParaRPr lang="zh-CN" altLang="en-US" sz="1400" dirty="0">
                  <a:solidFill>
                    <a:srgbClr val="34548B"/>
                  </a:solidFill>
                  <a:latin typeface="+mn-ea"/>
                </a:endParaRPr>
              </a:p>
              <a:p>
                <a:pPr algn="ctr"/>
                <a:endParaRPr lang="en-US" dirty="0">
                  <a:noFill/>
                </a:endParaRPr>
              </a:p>
            </p:txBody>
          </p:sp>
          <p:sp>
            <p:nvSpPr>
              <p:cNvPr id="32" name="矩形 10">
                <a:extLst>
                  <a:ext uri="{FF2B5EF4-FFF2-40B4-BE49-F238E27FC236}">
                    <a16:creationId xmlns:a16="http://schemas.microsoft.com/office/drawing/2014/main" id="{4E468BFF-F0AB-A2B1-A58F-31D830256D98}"/>
                  </a:ext>
                </a:extLst>
              </p:cNvPr>
              <p:cNvSpPr/>
              <p:nvPr/>
            </p:nvSpPr>
            <p:spPr>
              <a:xfrm>
                <a:off x="573312" y="1128852"/>
                <a:ext cx="7888509" cy="45719"/>
              </a:xfrm>
              <a:prstGeom prst="rect">
                <a:avLst/>
              </a:prstGeom>
              <a:solidFill>
                <a:srgbClr val="3454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5D6F40E-EA5E-4F00-0DAB-1BA3F7A81841}"/>
                  </a:ext>
                </a:extLst>
              </p:cNvPr>
              <p:cNvSpPr txBox="1"/>
              <p:nvPr/>
            </p:nvSpPr>
            <p:spPr>
              <a:xfrm>
                <a:off x="573312" y="1734456"/>
                <a:ext cx="142965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0" i="0" dirty="0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Karolina </a:t>
                </a:r>
                <a:r>
                  <a:rPr lang="en-US" sz="1400" b="0" i="0" dirty="0" err="1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Drożdż</a:t>
                </a:r>
                <a:r>
                  <a:rPr lang="en-US" sz="1400" b="0" i="0" dirty="0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sz="1400" b="0" i="0" dirty="0">
                    <a:solidFill>
                      <a:srgbClr val="2A2B2E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2022 </a:t>
                </a:r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49D82625-BD6B-704D-E8C6-7E94E5772963}"/>
                  </a:ext>
                </a:extLst>
              </p:cNvPr>
              <p:cNvSpPr txBox="1"/>
              <p:nvPr/>
            </p:nvSpPr>
            <p:spPr>
              <a:xfrm>
                <a:off x="6879771" y="1174572"/>
                <a:ext cx="1778000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The machine learning model was trained  to identify the most important risk factors for cardiovascular disease (CVD) in patients with metabolic-associated fatty liver disease only.</a:t>
                </a: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9474C138-3C8A-EEAA-F41F-46637007F98B}"/>
                  </a:ext>
                </a:extLst>
              </p:cNvPr>
              <p:cNvGrpSpPr/>
              <p:nvPr/>
            </p:nvGrpSpPr>
            <p:grpSpPr>
              <a:xfrm>
                <a:off x="2002971" y="770848"/>
                <a:ext cx="6516906" cy="2285666"/>
                <a:chOff x="2002971" y="770848"/>
                <a:chExt cx="6516906" cy="2285666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7A7047B-2ACB-EB99-4917-53D625B8DB2C}"/>
                    </a:ext>
                  </a:extLst>
                </p:cNvPr>
                <p:cNvSpPr/>
                <p:nvPr/>
              </p:nvSpPr>
              <p:spPr>
                <a:xfrm>
                  <a:off x="2002971" y="770848"/>
                  <a:ext cx="1828801" cy="358003"/>
                </a:xfrm>
                <a:prstGeom prst="rect">
                  <a:avLst/>
                </a:prstGeom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1"/>
                </a:fontRef>
              </p:style>
              <p:txBody>
                <a:bodyPr rtlCol="0" anchor="ctr"/>
                <a:lstStyle/>
                <a:p>
                  <a:endParaRPr lang="en-US" altLang="zh-CN" sz="1400" dirty="0">
                    <a:solidFill>
                      <a:srgbClr val="34548B"/>
                    </a:solidFill>
                    <a:latin typeface="+mn-ea"/>
                  </a:endParaRPr>
                </a:p>
                <a:p>
                  <a:pPr algn="ctr"/>
                  <a:r>
                    <a:rPr lang="en-US" altLang="zh-CN" sz="1400" dirty="0">
                      <a:solidFill>
                        <a:srgbClr val="34548B"/>
                      </a:solidFill>
                      <a:latin typeface="+mn-ea"/>
                    </a:rPr>
                    <a:t>Title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  <a:p>
                  <a:pPr algn="ctr"/>
                  <a:endParaRPr lang="en-US" dirty="0">
                    <a:noFill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3EDC70A1-115F-37D7-A064-CB6239BF779D}"/>
                    </a:ext>
                  </a:extLst>
                </p:cNvPr>
                <p:cNvSpPr/>
                <p:nvPr/>
              </p:nvSpPr>
              <p:spPr>
                <a:xfrm>
                  <a:off x="3766457" y="770848"/>
                  <a:ext cx="2032002" cy="3580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rgbClr val="34548B"/>
                      </a:solidFill>
                      <a:latin typeface="+mn-ea"/>
                    </a:rPr>
                    <a:t>Findings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9DE360EE-A0F2-9266-6C08-F12E43795BB6}"/>
                    </a:ext>
                  </a:extLst>
                </p:cNvPr>
                <p:cNvSpPr/>
                <p:nvPr/>
              </p:nvSpPr>
              <p:spPr>
                <a:xfrm>
                  <a:off x="5798460" y="770848"/>
                  <a:ext cx="1161140" cy="3580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rgbClr val="34548B"/>
                      </a:solidFill>
                      <a:latin typeface="+mn-ea"/>
                    </a:rPr>
                    <a:t>Result accuracy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0CE45AEA-00CA-7E3D-0674-186D0373155D}"/>
                    </a:ext>
                  </a:extLst>
                </p:cNvPr>
                <p:cNvSpPr/>
                <p:nvPr/>
              </p:nvSpPr>
              <p:spPr>
                <a:xfrm>
                  <a:off x="7017656" y="770848"/>
                  <a:ext cx="1502221" cy="3580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5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rgbClr val="34548B"/>
                      </a:solidFill>
                      <a:latin typeface="+mn-ea"/>
                    </a:rPr>
                    <a:t>Gap</a:t>
                  </a:r>
                  <a:endParaRPr lang="zh-CN" altLang="en-US" sz="1400" dirty="0">
                    <a:solidFill>
                      <a:srgbClr val="34548B"/>
                    </a:solidFill>
                    <a:latin typeface="+mn-ea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FF93F4E5-70BE-AE27-2BC0-DBFB1E126601}"/>
                    </a:ext>
                  </a:extLst>
                </p:cNvPr>
                <p:cNvSpPr txBox="1"/>
                <p:nvPr/>
              </p:nvSpPr>
              <p:spPr>
                <a:xfrm>
                  <a:off x="2090057" y="1486854"/>
                  <a:ext cx="1502229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Risk factors for cardiovascular disease in patients with metabolic-associated fatty liver disease using machine learning techniques 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72D5694-CE5B-83EF-BDB6-23CCA67DF67D}"/>
                    </a:ext>
                  </a:extLst>
                </p:cNvPr>
                <p:cNvSpPr txBox="1"/>
                <p:nvPr/>
              </p:nvSpPr>
              <p:spPr>
                <a:xfrm>
                  <a:off x="3592287" y="1734456"/>
                  <a:ext cx="2306489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Based on straightforward patient criteria, the study's findings suggest that an ML method is useful for identifying MAFLD patients with widespread CVD. . 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1E8FEAC-59F8-4AD2-18D1-61303597164E}"/>
                    </a:ext>
                  </a:extLst>
                </p:cNvPr>
                <p:cNvSpPr txBox="1"/>
                <p:nvPr/>
              </p:nvSpPr>
              <p:spPr>
                <a:xfrm>
                  <a:off x="6033674" y="1965288"/>
                  <a:ext cx="7111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85.57%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516016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987753" y="1033011"/>
            <a:ext cx="7168494" cy="3077478"/>
            <a:chOff x="937099" y="388361"/>
            <a:chExt cx="7657923" cy="3287592"/>
          </a:xfrm>
        </p:grpSpPr>
        <p:grpSp>
          <p:nvGrpSpPr>
            <p:cNvPr id="21" name="组合 20"/>
            <p:cNvGrpSpPr/>
            <p:nvPr/>
          </p:nvGrpSpPr>
          <p:grpSpPr>
            <a:xfrm>
              <a:off x="7378499" y="388361"/>
              <a:ext cx="1216523" cy="990537"/>
              <a:chOff x="8259815" y="811498"/>
              <a:chExt cx="1216523" cy="990537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8259815" y="811498"/>
                <a:ext cx="1216523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8960522" y="1130305"/>
                <a:ext cx="505425" cy="411534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组合 21"/>
            <p:cNvGrpSpPr/>
            <p:nvPr/>
          </p:nvGrpSpPr>
          <p:grpSpPr>
            <a:xfrm>
              <a:off x="937099" y="2685416"/>
              <a:ext cx="1216522" cy="990537"/>
              <a:chOff x="7212370" y="1441938"/>
              <a:chExt cx="1216522" cy="990537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7212370" y="1441938"/>
                <a:ext cx="1216522" cy="990537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7212370" y="1731438"/>
                <a:ext cx="505425" cy="411535"/>
              </a:xfrm>
              <a:prstGeom prst="line">
                <a:avLst/>
              </a:prstGeom>
              <a:ln w="12700">
                <a:solidFill>
                  <a:srgbClr val="B3C7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4B8B7FB-8E4A-D1CA-E147-5667668D44E8}"/>
              </a:ext>
            </a:extLst>
          </p:cNvPr>
          <p:cNvSpPr/>
          <p:nvPr/>
        </p:nvSpPr>
        <p:spPr>
          <a:xfrm>
            <a:off x="20271" y="4718222"/>
            <a:ext cx="9123729" cy="42527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圆角矩形 8">
            <a:extLst>
              <a:ext uri="{FF2B5EF4-FFF2-40B4-BE49-F238E27FC236}">
                <a16:creationId xmlns:a16="http://schemas.microsoft.com/office/drawing/2014/main" id="{458A90F0-A6C2-C46A-B185-39707E392721}"/>
              </a:ext>
            </a:extLst>
          </p:cNvPr>
          <p:cNvSpPr/>
          <p:nvPr/>
        </p:nvSpPr>
        <p:spPr>
          <a:xfrm>
            <a:off x="3426703" y="1322024"/>
            <a:ext cx="2290595" cy="694063"/>
          </a:xfrm>
          <a:prstGeom prst="roundRect">
            <a:avLst/>
          </a:prstGeom>
          <a:solidFill>
            <a:srgbClr val="B3C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10">
            <a:extLst>
              <a:ext uri="{FF2B5EF4-FFF2-40B4-BE49-F238E27FC236}">
                <a16:creationId xmlns:a16="http://schemas.microsoft.com/office/drawing/2014/main" id="{5A0C13B8-0704-38EB-2B76-E51CC517C98A}"/>
              </a:ext>
            </a:extLst>
          </p:cNvPr>
          <p:cNvSpPr txBox="1"/>
          <p:nvPr/>
        </p:nvSpPr>
        <p:spPr>
          <a:xfrm>
            <a:off x="3291840" y="1371166"/>
            <a:ext cx="256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34548B"/>
                </a:solidFill>
                <a:latin typeface="+mn-ea"/>
              </a:rPr>
              <a:t>03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69FBEA-243A-A4C3-9F3C-D726108B6FF3}"/>
              </a:ext>
            </a:extLst>
          </p:cNvPr>
          <p:cNvSpPr/>
          <p:nvPr/>
        </p:nvSpPr>
        <p:spPr>
          <a:xfrm>
            <a:off x="1724706" y="2617681"/>
            <a:ext cx="5674319" cy="785667"/>
          </a:xfrm>
          <a:prstGeom prst="rect">
            <a:avLst/>
          </a:prstGeom>
          <a:solidFill>
            <a:srgbClr val="3454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框 10">
            <a:extLst>
              <a:ext uri="{FF2B5EF4-FFF2-40B4-BE49-F238E27FC236}">
                <a16:creationId xmlns:a16="http://schemas.microsoft.com/office/drawing/2014/main" id="{D46993B2-C0AD-BCC7-BC7C-EBB42934B6FB}"/>
              </a:ext>
            </a:extLst>
          </p:cNvPr>
          <p:cNvSpPr txBox="1"/>
          <p:nvPr/>
        </p:nvSpPr>
        <p:spPr>
          <a:xfrm>
            <a:off x="1724705" y="2684630"/>
            <a:ext cx="56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+mn-ea"/>
                <a:sym typeface="+mn-ea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0917758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eelOff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Qzus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913</Words>
  <Application>Microsoft Macintosh PowerPoint</Application>
  <PresentationFormat>On-screen Show (16:9)</PresentationFormat>
  <Paragraphs>172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Times New Roman</vt:lpstr>
      <vt:lpstr>Trebuchet MS</vt:lpstr>
      <vt:lpstr>Calibri</vt:lpstr>
      <vt:lpstr>Courier New</vt:lpstr>
      <vt:lpstr>微软雅黑</vt:lpstr>
      <vt:lpstr>Qzuser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qzuser;</dc:title>
  <dc:creator>qzuser</dc:creator>
  <cp:keywords>qzuser</cp:keywords>
  <dc:description>qzuser</dc:description>
  <cp:lastModifiedBy>Microsoft Office User</cp:lastModifiedBy>
  <cp:revision>117</cp:revision>
  <dcterms:created xsi:type="dcterms:W3CDTF">2016-05-20T12:59:00Z</dcterms:created>
  <dcterms:modified xsi:type="dcterms:W3CDTF">2023-06-01T14:11:13Z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